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 id="518" r:id="rId270"/>
    <p:sldId id="519" r:id="rId271"/>
    <p:sldId id="520" r:id="rId272"/>
    <p:sldId id="521" r:id="rId273"/>
    <p:sldId id="522" r:id="rId274"/>
    <p:sldId id="523" r:id="rId275"/>
    <p:sldId id="524" r:id="rId276"/>
    <p:sldId id="525" r:id="rId277"/>
    <p:sldId id="526" r:id="rId278"/>
    <p:sldId id="527" r:id="rId279"/>
    <p:sldId id="528" r:id="rId280"/>
    <p:sldId id="529" r:id="rId281"/>
    <p:sldId id="530" r:id="rId282"/>
    <p:sldId id="531" r:id="rId283"/>
    <p:sldId id="532" r:id="rId284"/>
    <p:sldId id="533" r:id="rId285"/>
    <p:sldId id="534" r:id="rId286"/>
    <p:sldId id="535" r:id="rId287"/>
    <p:sldId id="536" r:id="rId288"/>
    <p:sldId id="537" r:id="rId289"/>
    <p:sldId id="538" r:id="rId290"/>
    <p:sldId id="539" r:id="rId291"/>
    <p:sldId id="540" r:id="rId292"/>
    <p:sldId id="541" r:id="rId293"/>
    <p:sldId id="542" r:id="rId294"/>
    <p:sldId id="543" r:id="rId295"/>
    <p:sldId id="544" r:id="rId296"/>
    <p:sldId id="545" r:id="rId297"/>
    <p:sldId id="546" r:id="rId298"/>
    <p:sldId id="547" r:id="rId299"/>
    <p:sldId id="548" r:id="rId300"/>
    <p:sldId id="549" r:id="rId301"/>
    <p:sldId id="550" r:id="rId302"/>
    <p:sldId id="551" r:id="rId303"/>
    <p:sldId id="552" r:id="rId304"/>
    <p:sldId id="553" r:id="rId305"/>
    <p:sldId id="554" r:id="rId306"/>
    <p:sldId id="555" r:id="rId307"/>
    <p:sldId id="556" r:id="rId308"/>
    <p:sldId id="557" r:id="rId309"/>
    <p:sldId id="558" r:id="rId310"/>
    <p:sldId id="559" r:id="rId311"/>
    <p:sldId id="560" r:id="rId312"/>
    <p:sldId id="561" r:id="rId313"/>
    <p:sldId id="562" r:id="rId314"/>
    <p:sldId id="563" r:id="rId315"/>
    <p:sldId id="564" r:id="rId316"/>
    <p:sldId id="565" r:id="rId317"/>
    <p:sldId id="566" r:id="rId318"/>
  </p:sldIdLst>
  <p:sldSz cy="5143500" cx="9144000"/>
  <p:notesSz cx="6858000" cy="9144000"/>
  <p:embeddedFontLst>
    <p:embeddedFont>
      <p:font typeface="Raleway"/>
      <p:regular r:id="rId319"/>
      <p:bold r:id="rId320"/>
      <p:italic r:id="rId321"/>
      <p:boldItalic r:id="rId322"/>
    </p:embeddedFont>
    <p:embeddedFont>
      <p:font typeface="Lato"/>
      <p:regular r:id="rId323"/>
      <p:bold r:id="rId324"/>
      <p:italic r:id="rId325"/>
      <p:boldItalic r:id="rId3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9AC046E-20C9-4268-8CA1-217AFCF39513}">
  <a:tblStyle styleId="{A9AC046E-20C9-4268-8CA1-217AFCF3951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297" Type="http://schemas.openxmlformats.org/officeDocument/2006/relationships/slide" Target="slides/slide290.xml"/><Relationship Id="rId36" Type="http://schemas.openxmlformats.org/officeDocument/2006/relationships/slide" Target="slides/slide29.xml"/><Relationship Id="rId175" Type="http://schemas.openxmlformats.org/officeDocument/2006/relationships/slide" Target="slides/slide168.xml"/><Relationship Id="rId296" Type="http://schemas.openxmlformats.org/officeDocument/2006/relationships/slide" Target="slides/slide289.xml"/><Relationship Id="rId39" Type="http://schemas.openxmlformats.org/officeDocument/2006/relationships/slide" Target="slides/slide32.xml"/><Relationship Id="rId174" Type="http://schemas.openxmlformats.org/officeDocument/2006/relationships/slide" Target="slides/slide167.xml"/><Relationship Id="rId295" Type="http://schemas.openxmlformats.org/officeDocument/2006/relationships/slide" Target="slides/slide288.xml"/><Relationship Id="rId38" Type="http://schemas.openxmlformats.org/officeDocument/2006/relationships/slide" Target="slides/slide31.xml"/><Relationship Id="rId173" Type="http://schemas.openxmlformats.org/officeDocument/2006/relationships/slide" Target="slides/slide166.xml"/><Relationship Id="rId294" Type="http://schemas.openxmlformats.org/officeDocument/2006/relationships/slide" Target="slides/slide287.xml"/><Relationship Id="rId179" Type="http://schemas.openxmlformats.org/officeDocument/2006/relationships/slide" Target="slides/slide172.xml"/><Relationship Id="rId178" Type="http://schemas.openxmlformats.org/officeDocument/2006/relationships/slide" Target="slides/slide171.xml"/><Relationship Id="rId299" Type="http://schemas.openxmlformats.org/officeDocument/2006/relationships/slide" Target="slides/slide292.xml"/><Relationship Id="rId177" Type="http://schemas.openxmlformats.org/officeDocument/2006/relationships/slide" Target="slides/slide170.xml"/><Relationship Id="rId298" Type="http://schemas.openxmlformats.org/officeDocument/2006/relationships/slide" Target="slides/slide29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271" Type="http://schemas.openxmlformats.org/officeDocument/2006/relationships/slide" Target="slides/slide264.xml"/><Relationship Id="rId87" Type="http://schemas.openxmlformats.org/officeDocument/2006/relationships/slide" Target="slides/slide80.xml"/><Relationship Id="rId270" Type="http://schemas.openxmlformats.org/officeDocument/2006/relationships/slide" Target="slides/slide263.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269" Type="http://schemas.openxmlformats.org/officeDocument/2006/relationships/slide" Target="slides/slide262.xml"/><Relationship Id="rId9" Type="http://schemas.openxmlformats.org/officeDocument/2006/relationships/slide" Target="slides/slide2.xml"/><Relationship Id="rId143" Type="http://schemas.openxmlformats.org/officeDocument/2006/relationships/slide" Target="slides/slide136.xml"/><Relationship Id="rId264" Type="http://schemas.openxmlformats.org/officeDocument/2006/relationships/slide" Target="slides/slide257.xml"/><Relationship Id="rId142" Type="http://schemas.openxmlformats.org/officeDocument/2006/relationships/slide" Target="slides/slide135.xml"/><Relationship Id="rId263" Type="http://schemas.openxmlformats.org/officeDocument/2006/relationships/slide" Target="slides/slide256.xml"/><Relationship Id="rId141" Type="http://schemas.openxmlformats.org/officeDocument/2006/relationships/slide" Target="slides/slide134.xml"/><Relationship Id="rId262" Type="http://schemas.openxmlformats.org/officeDocument/2006/relationships/slide" Target="slides/slide255.xml"/><Relationship Id="rId140" Type="http://schemas.openxmlformats.org/officeDocument/2006/relationships/slide" Target="slides/slide133.xml"/><Relationship Id="rId261" Type="http://schemas.openxmlformats.org/officeDocument/2006/relationships/slide" Target="slides/slide254.xml"/><Relationship Id="rId5" Type="http://schemas.openxmlformats.org/officeDocument/2006/relationships/slideMaster" Target="slideMasters/slideMaster1.xml"/><Relationship Id="rId147" Type="http://schemas.openxmlformats.org/officeDocument/2006/relationships/slide" Target="slides/slide140.xml"/><Relationship Id="rId268" Type="http://schemas.openxmlformats.org/officeDocument/2006/relationships/slide" Target="slides/slide261.xml"/><Relationship Id="rId6" Type="http://schemas.openxmlformats.org/officeDocument/2006/relationships/slideMaster" Target="slideMasters/slideMaster2.xml"/><Relationship Id="rId146" Type="http://schemas.openxmlformats.org/officeDocument/2006/relationships/slide" Target="slides/slide139.xml"/><Relationship Id="rId267" Type="http://schemas.openxmlformats.org/officeDocument/2006/relationships/slide" Target="slides/slide260.xml"/><Relationship Id="rId7" Type="http://schemas.openxmlformats.org/officeDocument/2006/relationships/notesMaster" Target="notesMasters/notesMaster1.xml"/><Relationship Id="rId145" Type="http://schemas.openxmlformats.org/officeDocument/2006/relationships/slide" Target="slides/slide138.xml"/><Relationship Id="rId266" Type="http://schemas.openxmlformats.org/officeDocument/2006/relationships/slide" Target="slides/slide259.xml"/><Relationship Id="rId8" Type="http://schemas.openxmlformats.org/officeDocument/2006/relationships/slide" Target="slides/slide1.xml"/><Relationship Id="rId144" Type="http://schemas.openxmlformats.org/officeDocument/2006/relationships/slide" Target="slides/slide137.xml"/><Relationship Id="rId265" Type="http://schemas.openxmlformats.org/officeDocument/2006/relationships/slide" Target="slides/slide258.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260" Type="http://schemas.openxmlformats.org/officeDocument/2006/relationships/slide" Target="slides/slide253.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259" Type="http://schemas.openxmlformats.org/officeDocument/2006/relationships/slide" Target="slides/slide252.xml"/><Relationship Id="rId137" Type="http://schemas.openxmlformats.org/officeDocument/2006/relationships/slide" Target="slides/slide130.xml"/><Relationship Id="rId258" Type="http://schemas.openxmlformats.org/officeDocument/2006/relationships/slide" Target="slides/slide251.xml"/><Relationship Id="rId132" Type="http://schemas.openxmlformats.org/officeDocument/2006/relationships/slide" Target="slides/slide125.xml"/><Relationship Id="rId253" Type="http://schemas.openxmlformats.org/officeDocument/2006/relationships/slide" Target="slides/slide246.xml"/><Relationship Id="rId131" Type="http://schemas.openxmlformats.org/officeDocument/2006/relationships/slide" Target="slides/slide124.xml"/><Relationship Id="rId252" Type="http://schemas.openxmlformats.org/officeDocument/2006/relationships/slide" Target="slides/slide245.xml"/><Relationship Id="rId130" Type="http://schemas.openxmlformats.org/officeDocument/2006/relationships/slide" Target="slides/slide123.xml"/><Relationship Id="rId251" Type="http://schemas.openxmlformats.org/officeDocument/2006/relationships/slide" Target="slides/slide244.xml"/><Relationship Id="rId250" Type="http://schemas.openxmlformats.org/officeDocument/2006/relationships/slide" Target="slides/slide243.xml"/><Relationship Id="rId136" Type="http://schemas.openxmlformats.org/officeDocument/2006/relationships/slide" Target="slides/slide129.xml"/><Relationship Id="rId257" Type="http://schemas.openxmlformats.org/officeDocument/2006/relationships/slide" Target="slides/slide250.xml"/><Relationship Id="rId135" Type="http://schemas.openxmlformats.org/officeDocument/2006/relationships/slide" Target="slides/slide128.xml"/><Relationship Id="rId256" Type="http://schemas.openxmlformats.org/officeDocument/2006/relationships/slide" Target="slides/slide249.xml"/><Relationship Id="rId134" Type="http://schemas.openxmlformats.org/officeDocument/2006/relationships/slide" Target="slides/slide127.xml"/><Relationship Id="rId255" Type="http://schemas.openxmlformats.org/officeDocument/2006/relationships/slide" Target="slides/slide248.xml"/><Relationship Id="rId133" Type="http://schemas.openxmlformats.org/officeDocument/2006/relationships/slide" Target="slides/slide126.xml"/><Relationship Id="rId254" Type="http://schemas.openxmlformats.org/officeDocument/2006/relationships/slide" Target="slides/slide247.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293" Type="http://schemas.openxmlformats.org/officeDocument/2006/relationships/slide" Target="slides/slide286.xml"/><Relationship Id="rId65" Type="http://schemas.openxmlformats.org/officeDocument/2006/relationships/slide" Target="slides/slide58.xml"/><Relationship Id="rId171" Type="http://schemas.openxmlformats.org/officeDocument/2006/relationships/slide" Target="slides/slide164.xml"/><Relationship Id="rId292" Type="http://schemas.openxmlformats.org/officeDocument/2006/relationships/slide" Target="slides/slide285.xml"/><Relationship Id="rId68" Type="http://schemas.openxmlformats.org/officeDocument/2006/relationships/slide" Target="slides/slide61.xml"/><Relationship Id="rId170" Type="http://schemas.openxmlformats.org/officeDocument/2006/relationships/slide" Target="slides/slide163.xml"/><Relationship Id="rId291" Type="http://schemas.openxmlformats.org/officeDocument/2006/relationships/slide" Target="slides/slide284.xml"/><Relationship Id="rId67" Type="http://schemas.openxmlformats.org/officeDocument/2006/relationships/slide" Target="slides/slide60.xml"/><Relationship Id="rId290" Type="http://schemas.openxmlformats.org/officeDocument/2006/relationships/slide" Target="slides/slide283.xml"/><Relationship Id="rId60" Type="http://schemas.openxmlformats.org/officeDocument/2006/relationships/slide" Target="slides/slide53.xml"/><Relationship Id="rId165" Type="http://schemas.openxmlformats.org/officeDocument/2006/relationships/slide" Target="slides/slide158.xml"/><Relationship Id="rId286" Type="http://schemas.openxmlformats.org/officeDocument/2006/relationships/slide" Target="slides/slide279.xml"/><Relationship Id="rId69" Type="http://schemas.openxmlformats.org/officeDocument/2006/relationships/slide" Target="slides/slide62.xml"/><Relationship Id="rId164" Type="http://schemas.openxmlformats.org/officeDocument/2006/relationships/slide" Target="slides/slide157.xml"/><Relationship Id="rId285" Type="http://schemas.openxmlformats.org/officeDocument/2006/relationships/slide" Target="slides/slide278.xml"/><Relationship Id="rId163" Type="http://schemas.openxmlformats.org/officeDocument/2006/relationships/slide" Target="slides/slide156.xml"/><Relationship Id="rId284" Type="http://schemas.openxmlformats.org/officeDocument/2006/relationships/slide" Target="slides/slide277.xml"/><Relationship Id="rId162" Type="http://schemas.openxmlformats.org/officeDocument/2006/relationships/slide" Target="slides/slide155.xml"/><Relationship Id="rId283" Type="http://schemas.openxmlformats.org/officeDocument/2006/relationships/slide" Target="slides/slide276.xml"/><Relationship Id="rId169" Type="http://schemas.openxmlformats.org/officeDocument/2006/relationships/slide" Target="slides/slide162.xml"/><Relationship Id="rId168" Type="http://schemas.openxmlformats.org/officeDocument/2006/relationships/slide" Target="slides/slide161.xml"/><Relationship Id="rId289" Type="http://schemas.openxmlformats.org/officeDocument/2006/relationships/slide" Target="slides/slide282.xml"/><Relationship Id="rId167" Type="http://schemas.openxmlformats.org/officeDocument/2006/relationships/slide" Target="slides/slide160.xml"/><Relationship Id="rId288" Type="http://schemas.openxmlformats.org/officeDocument/2006/relationships/slide" Target="slides/slide281.xml"/><Relationship Id="rId166" Type="http://schemas.openxmlformats.org/officeDocument/2006/relationships/slide" Target="slides/slide159.xml"/><Relationship Id="rId287" Type="http://schemas.openxmlformats.org/officeDocument/2006/relationships/slide" Target="slides/slide280.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282" Type="http://schemas.openxmlformats.org/officeDocument/2006/relationships/slide" Target="slides/slide275.xml"/><Relationship Id="rId54" Type="http://schemas.openxmlformats.org/officeDocument/2006/relationships/slide" Target="slides/slide47.xml"/><Relationship Id="rId160" Type="http://schemas.openxmlformats.org/officeDocument/2006/relationships/slide" Target="slides/slide153.xml"/><Relationship Id="rId281" Type="http://schemas.openxmlformats.org/officeDocument/2006/relationships/slide" Target="slides/slide274.xml"/><Relationship Id="rId57" Type="http://schemas.openxmlformats.org/officeDocument/2006/relationships/slide" Target="slides/slide50.xml"/><Relationship Id="rId280" Type="http://schemas.openxmlformats.org/officeDocument/2006/relationships/slide" Target="slides/slide273.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275" Type="http://schemas.openxmlformats.org/officeDocument/2006/relationships/slide" Target="slides/slide268.xml"/><Relationship Id="rId58" Type="http://schemas.openxmlformats.org/officeDocument/2006/relationships/slide" Target="slides/slide51.xml"/><Relationship Id="rId153" Type="http://schemas.openxmlformats.org/officeDocument/2006/relationships/slide" Target="slides/slide146.xml"/><Relationship Id="rId274" Type="http://schemas.openxmlformats.org/officeDocument/2006/relationships/slide" Target="slides/slide267.xml"/><Relationship Id="rId152" Type="http://schemas.openxmlformats.org/officeDocument/2006/relationships/slide" Target="slides/slide145.xml"/><Relationship Id="rId273" Type="http://schemas.openxmlformats.org/officeDocument/2006/relationships/slide" Target="slides/slide266.xml"/><Relationship Id="rId151" Type="http://schemas.openxmlformats.org/officeDocument/2006/relationships/slide" Target="slides/slide144.xml"/><Relationship Id="rId272" Type="http://schemas.openxmlformats.org/officeDocument/2006/relationships/slide" Target="slides/slide265.xml"/><Relationship Id="rId158" Type="http://schemas.openxmlformats.org/officeDocument/2006/relationships/slide" Target="slides/slide151.xml"/><Relationship Id="rId279" Type="http://schemas.openxmlformats.org/officeDocument/2006/relationships/slide" Target="slides/slide272.xml"/><Relationship Id="rId157" Type="http://schemas.openxmlformats.org/officeDocument/2006/relationships/slide" Target="slides/slide150.xml"/><Relationship Id="rId278" Type="http://schemas.openxmlformats.org/officeDocument/2006/relationships/slide" Target="slides/slide271.xml"/><Relationship Id="rId156" Type="http://schemas.openxmlformats.org/officeDocument/2006/relationships/slide" Target="slides/slide149.xml"/><Relationship Id="rId277" Type="http://schemas.openxmlformats.org/officeDocument/2006/relationships/slide" Target="slides/slide270.xml"/><Relationship Id="rId155" Type="http://schemas.openxmlformats.org/officeDocument/2006/relationships/slide" Target="slides/slide148.xml"/><Relationship Id="rId276" Type="http://schemas.openxmlformats.org/officeDocument/2006/relationships/slide" Target="slides/slide269.xml"/><Relationship Id="rId107" Type="http://schemas.openxmlformats.org/officeDocument/2006/relationships/slide" Target="slides/slide100.xml"/><Relationship Id="rId228" Type="http://schemas.openxmlformats.org/officeDocument/2006/relationships/slide" Target="slides/slide221.xml"/><Relationship Id="rId106" Type="http://schemas.openxmlformats.org/officeDocument/2006/relationships/slide" Target="slides/slide99.xml"/><Relationship Id="rId227" Type="http://schemas.openxmlformats.org/officeDocument/2006/relationships/slide" Target="slides/slide220.xml"/><Relationship Id="rId105" Type="http://schemas.openxmlformats.org/officeDocument/2006/relationships/slide" Target="slides/slide98.xml"/><Relationship Id="rId226" Type="http://schemas.openxmlformats.org/officeDocument/2006/relationships/slide" Target="slides/slide219.xml"/><Relationship Id="rId104" Type="http://schemas.openxmlformats.org/officeDocument/2006/relationships/slide" Target="slides/slide97.xml"/><Relationship Id="rId225" Type="http://schemas.openxmlformats.org/officeDocument/2006/relationships/slide" Target="slides/slide218.xml"/><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slide" Target="slides/slide222.xml"/><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slide" Target="slides/slide217.xml"/><Relationship Id="rId102" Type="http://schemas.openxmlformats.org/officeDocument/2006/relationships/slide" Target="slides/slide95.xml"/><Relationship Id="rId223" Type="http://schemas.openxmlformats.org/officeDocument/2006/relationships/slide" Target="slides/slide216.xml"/><Relationship Id="rId101" Type="http://schemas.openxmlformats.org/officeDocument/2006/relationships/slide" Target="slides/slide94.xml"/><Relationship Id="rId222" Type="http://schemas.openxmlformats.org/officeDocument/2006/relationships/slide" Target="slides/slide215.xml"/><Relationship Id="rId100" Type="http://schemas.openxmlformats.org/officeDocument/2006/relationships/slide" Target="slides/slide93.xml"/><Relationship Id="rId221" Type="http://schemas.openxmlformats.org/officeDocument/2006/relationships/slide" Target="slides/slide214.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249" Type="http://schemas.openxmlformats.org/officeDocument/2006/relationships/slide" Target="slides/slide242.xml"/><Relationship Id="rId127" Type="http://schemas.openxmlformats.org/officeDocument/2006/relationships/slide" Target="slides/slide120.xml"/><Relationship Id="rId248" Type="http://schemas.openxmlformats.org/officeDocument/2006/relationships/slide" Target="slides/slide241.xml"/><Relationship Id="rId126" Type="http://schemas.openxmlformats.org/officeDocument/2006/relationships/slide" Target="slides/slide119.xml"/><Relationship Id="rId247" Type="http://schemas.openxmlformats.org/officeDocument/2006/relationships/slide" Target="slides/slide240.xml"/><Relationship Id="rId121" Type="http://schemas.openxmlformats.org/officeDocument/2006/relationships/slide" Target="slides/slide114.xml"/><Relationship Id="rId242" Type="http://schemas.openxmlformats.org/officeDocument/2006/relationships/slide" Target="slides/slide235.xml"/><Relationship Id="rId120" Type="http://schemas.openxmlformats.org/officeDocument/2006/relationships/slide" Target="slides/slide113.xml"/><Relationship Id="rId241" Type="http://schemas.openxmlformats.org/officeDocument/2006/relationships/slide" Target="slides/slide234.xml"/><Relationship Id="rId240" Type="http://schemas.openxmlformats.org/officeDocument/2006/relationships/slide" Target="slides/slide233.xml"/><Relationship Id="rId125" Type="http://schemas.openxmlformats.org/officeDocument/2006/relationships/slide" Target="slides/slide118.xml"/><Relationship Id="rId246" Type="http://schemas.openxmlformats.org/officeDocument/2006/relationships/slide" Target="slides/slide239.xml"/><Relationship Id="rId124" Type="http://schemas.openxmlformats.org/officeDocument/2006/relationships/slide" Target="slides/slide117.xml"/><Relationship Id="rId245" Type="http://schemas.openxmlformats.org/officeDocument/2006/relationships/slide" Target="slides/slide238.xml"/><Relationship Id="rId123" Type="http://schemas.openxmlformats.org/officeDocument/2006/relationships/slide" Target="slides/slide116.xml"/><Relationship Id="rId244" Type="http://schemas.openxmlformats.org/officeDocument/2006/relationships/slide" Target="slides/slide237.xml"/><Relationship Id="rId122" Type="http://schemas.openxmlformats.org/officeDocument/2006/relationships/slide" Target="slides/slide115.xml"/><Relationship Id="rId243" Type="http://schemas.openxmlformats.org/officeDocument/2006/relationships/slide" Target="slides/slide236.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239" Type="http://schemas.openxmlformats.org/officeDocument/2006/relationships/slide" Target="slides/slide232.xml"/><Relationship Id="rId117" Type="http://schemas.openxmlformats.org/officeDocument/2006/relationships/slide" Target="slides/slide110.xml"/><Relationship Id="rId238" Type="http://schemas.openxmlformats.org/officeDocument/2006/relationships/slide" Target="slides/slide231.xml"/><Relationship Id="rId116" Type="http://schemas.openxmlformats.org/officeDocument/2006/relationships/slide" Target="slides/slide109.xml"/><Relationship Id="rId237" Type="http://schemas.openxmlformats.org/officeDocument/2006/relationships/slide" Target="slides/slide230.xml"/><Relationship Id="rId115" Type="http://schemas.openxmlformats.org/officeDocument/2006/relationships/slide" Target="slides/slide108.xml"/><Relationship Id="rId236" Type="http://schemas.openxmlformats.org/officeDocument/2006/relationships/slide" Target="slides/slide229.xml"/><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slide" Target="slides/slide224.xml"/><Relationship Id="rId230" Type="http://schemas.openxmlformats.org/officeDocument/2006/relationships/slide" Target="slides/slide223.xml"/><Relationship Id="rId114" Type="http://schemas.openxmlformats.org/officeDocument/2006/relationships/slide" Target="slides/slide107.xml"/><Relationship Id="rId235" Type="http://schemas.openxmlformats.org/officeDocument/2006/relationships/slide" Target="slides/slide228.xml"/><Relationship Id="rId113" Type="http://schemas.openxmlformats.org/officeDocument/2006/relationships/slide" Target="slides/slide106.xml"/><Relationship Id="rId234" Type="http://schemas.openxmlformats.org/officeDocument/2006/relationships/slide" Target="slides/slide227.xml"/><Relationship Id="rId112" Type="http://schemas.openxmlformats.org/officeDocument/2006/relationships/slide" Target="slides/slide105.xml"/><Relationship Id="rId233" Type="http://schemas.openxmlformats.org/officeDocument/2006/relationships/slide" Target="slides/slide226.xml"/><Relationship Id="rId111" Type="http://schemas.openxmlformats.org/officeDocument/2006/relationships/slide" Target="slides/slide104.xml"/><Relationship Id="rId232" Type="http://schemas.openxmlformats.org/officeDocument/2006/relationships/slide" Target="slides/slide225.xml"/><Relationship Id="rId305" Type="http://schemas.openxmlformats.org/officeDocument/2006/relationships/slide" Target="slides/slide298.xml"/><Relationship Id="rId304" Type="http://schemas.openxmlformats.org/officeDocument/2006/relationships/slide" Target="slides/slide297.xml"/><Relationship Id="rId303" Type="http://schemas.openxmlformats.org/officeDocument/2006/relationships/slide" Target="slides/slide296.xml"/><Relationship Id="rId302" Type="http://schemas.openxmlformats.org/officeDocument/2006/relationships/slide" Target="slides/slide295.xml"/><Relationship Id="rId309" Type="http://schemas.openxmlformats.org/officeDocument/2006/relationships/slide" Target="slides/slide302.xml"/><Relationship Id="rId308" Type="http://schemas.openxmlformats.org/officeDocument/2006/relationships/slide" Target="slides/slide301.xml"/><Relationship Id="rId307" Type="http://schemas.openxmlformats.org/officeDocument/2006/relationships/slide" Target="slides/slide300.xml"/><Relationship Id="rId306" Type="http://schemas.openxmlformats.org/officeDocument/2006/relationships/slide" Target="slides/slide299.xml"/><Relationship Id="rId301" Type="http://schemas.openxmlformats.org/officeDocument/2006/relationships/slide" Target="slides/slide294.xml"/><Relationship Id="rId300" Type="http://schemas.openxmlformats.org/officeDocument/2006/relationships/slide" Target="slides/slide293.xml"/><Relationship Id="rId206" Type="http://schemas.openxmlformats.org/officeDocument/2006/relationships/slide" Target="slides/slide199.xml"/><Relationship Id="rId205" Type="http://schemas.openxmlformats.org/officeDocument/2006/relationships/slide" Target="slides/slide198.xml"/><Relationship Id="rId326" Type="http://schemas.openxmlformats.org/officeDocument/2006/relationships/font" Target="fonts/Lato-boldItalic.fntdata"/><Relationship Id="rId204" Type="http://schemas.openxmlformats.org/officeDocument/2006/relationships/slide" Target="slides/slide197.xml"/><Relationship Id="rId325" Type="http://schemas.openxmlformats.org/officeDocument/2006/relationships/font" Target="fonts/Lato-italic.fntdata"/><Relationship Id="rId203" Type="http://schemas.openxmlformats.org/officeDocument/2006/relationships/slide" Target="slides/slide196.xml"/><Relationship Id="rId324" Type="http://schemas.openxmlformats.org/officeDocument/2006/relationships/font" Target="fonts/Lato-bold.fntdata"/><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323" Type="http://schemas.openxmlformats.org/officeDocument/2006/relationships/font" Target="fonts/Lato-regular.fntdata"/><Relationship Id="rId201" Type="http://schemas.openxmlformats.org/officeDocument/2006/relationships/slide" Target="slides/slide194.xml"/><Relationship Id="rId322" Type="http://schemas.openxmlformats.org/officeDocument/2006/relationships/font" Target="fonts/Raleway-boldItalic.fntdata"/><Relationship Id="rId200" Type="http://schemas.openxmlformats.org/officeDocument/2006/relationships/slide" Target="slides/slide193.xml"/><Relationship Id="rId321" Type="http://schemas.openxmlformats.org/officeDocument/2006/relationships/font" Target="fonts/Raleway-italic.fntdata"/><Relationship Id="rId320" Type="http://schemas.openxmlformats.org/officeDocument/2006/relationships/font" Target="fonts/Raleway-bold.fntdata"/><Relationship Id="rId316" Type="http://schemas.openxmlformats.org/officeDocument/2006/relationships/slide" Target="slides/slide309.xml"/><Relationship Id="rId315" Type="http://schemas.openxmlformats.org/officeDocument/2006/relationships/slide" Target="slides/slide308.xml"/><Relationship Id="rId314" Type="http://schemas.openxmlformats.org/officeDocument/2006/relationships/slide" Target="slides/slide307.xml"/><Relationship Id="rId313" Type="http://schemas.openxmlformats.org/officeDocument/2006/relationships/slide" Target="slides/slide306.xml"/><Relationship Id="rId319" Type="http://schemas.openxmlformats.org/officeDocument/2006/relationships/font" Target="fonts/Raleway-regular.fntdata"/><Relationship Id="rId318" Type="http://schemas.openxmlformats.org/officeDocument/2006/relationships/slide" Target="slides/slide311.xml"/><Relationship Id="rId317" Type="http://schemas.openxmlformats.org/officeDocument/2006/relationships/slide" Target="slides/slide310.xml"/><Relationship Id="rId312" Type="http://schemas.openxmlformats.org/officeDocument/2006/relationships/slide" Target="slides/slide305.xml"/><Relationship Id="rId311" Type="http://schemas.openxmlformats.org/officeDocument/2006/relationships/slide" Target="slides/slide304.xml"/><Relationship Id="rId310" Type="http://schemas.openxmlformats.org/officeDocument/2006/relationships/slide" Target="slides/slide3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88dea59ed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88dea59ed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b88dea59ed_0_1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b88dea59ed_0_1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b88dea59ed_0_1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b88dea59ed_0_1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b88dea59ed_0_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b88dea59ed_0_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b88dea59ed_0_1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b88dea59ed_0_1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b88dea59ed_0_1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b88dea59ed_0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b88dea59ed_0_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b88dea59ed_0_1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b88dea59ed_0_1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b88dea59ed_0_1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b88dea59ed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b88dea59ed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b88dea59ed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b88dea59ed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b88dea59ed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b88dea59ed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88dea59ed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88dea59ed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b88dea59ed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b88dea59ed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b88dea59ed_0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b88dea59ed_0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b88dea59ed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b88dea59ed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b88dea59ed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b88dea59ed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b9f625c35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b9f625c35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b9f625c35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b9f625c35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9f625c35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b9f625c35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b9f625c35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b9f625c35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b9f625c35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b9f625c35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b9f625c35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b9f625c35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88dea59ed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88dea59ed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b9f625c35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b9f625c35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b9f625c35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b9f625c35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b9f625c3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b9f625c3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b9f625c35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b9f625c35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b9f625c35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b9f625c35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b9f625c35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b9f625c35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b9f625c35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b9f625c35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b9f625c35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b9f625c35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b9f625c35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b9f625c35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b9f625c35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b9f625c35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88dea59ed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88dea59ed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b88dea59ed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b88dea59ed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b88dea59ed_0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b88dea59ed_0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b88dea59ed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b88dea59ed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b8a6806756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b8a6806756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b8a6806756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b8a6806756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b8a680675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b8a680675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b8a6806756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b8a680675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b8a6806756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b8a6806756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b8a680675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b8a680675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8a6806756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8a6806756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88dea59ed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88dea59ed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b8a6806756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b8a6806756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b8a680675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b8a680675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b88dea59ed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b88dea59ed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b88dea59ed_0_1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b88dea59ed_0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b88dea59ed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b88dea59ed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b88dea59ed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b88dea59ed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b88dea59ed_0_1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b88dea59ed_0_1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88dea59ed_0_1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b88dea59ed_0_1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b8a68065f1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b8a68065f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b8a68065f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b8a68065f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88dea59ed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88dea59ed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b88dea59ed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b88dea59ed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b88dea59ed_0_1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b88dea59ed_0_1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b8a680675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b8a680675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b8a680675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b8a680675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b8a680675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b8a680675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b8a680675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b8a680675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b88dea59ed_0_1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b88dea59ed_0_1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b88dea59ed_0_1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b88dea59ed_0_1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b8a680675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b8a680675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b8a680675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b8a680675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88dea59ed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88dea59ed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b8a680675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b8a680675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b88dea59ed_0_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b88dea59ed_0_1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b8a68065f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b8a68065f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b8a6806756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b8a6806756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b8a68068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b8a68068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b8a68068a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b8a68068a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b8a68068a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b8a68068a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b88dea59ed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b88dea59ed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b88dea59ed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b88dea59ed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b88dea59ed_0_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b88dea59ed_0_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88dea59ed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88dea59ed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b88dea59ed_0_1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b88dea59ed_0_1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b88dea59ed_0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b88dea59ed_0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b88dea59ed_0_1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b88dea59ed_0_1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b88dea59ed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b88dea59ed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b88dea59ed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b88dea59ed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b88dea59ed_0_1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b88dea59ed_0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b88dea59ed_0_1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b88dea59ed_0_1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b88dea59ed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b88dea59ed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b88dea59ed_0_1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b88dea59ed_0_1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b88dea59ed_0_1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b88dea59ed_0_1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88dea59ed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88dea59ed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b88dea59ed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b88dea59ed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b88dea59ed_0_1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b88dea59ed_0_1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b88dea59ed_0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b88dea59ed_0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b88dea59ed_0_1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b88dea59ed_0_1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b8a68068a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b8a68068a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b8a68068a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b8a68068a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b8a68068a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b8a68068a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b8a68068a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b8a68068a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b88dea59ed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b88dea59ed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b8a68065f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b8a68065f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88dea59ed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88dea59ed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b8a68068a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b8a68068a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b8a68068a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b8a68068a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b8a68065f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b8a68065f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b8a68065f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b8a68065f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b8a68068a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b8a68068a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b8a68068a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b8a68068a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b8a68065f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b8a68065f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b8a68065f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b8a68065f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b8a68068a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b8a68068a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b8a68068a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b8a68068a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88dea59e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88dea59e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88dea59e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b88dea59e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b8a68068a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b8a68068a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b8a68068a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b8a68068a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88dea59ed_0_2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88dea59ed_0_2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b8a68068a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b8a68068a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b8a68068a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b8a68068a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b88dea59ed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b88dea59ed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b8a68068a9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b8a68068a9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b8a68068a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b8a68068a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b88dea59ed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b88dea59ed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b8a68068a9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b8a68068a9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88dea59ed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88dea59ed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b8a68068a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b8a68068a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b8a68068a9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b8a68068a9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b8a68068a9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b8a68068a9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b8a68068a9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b8a68068a9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b8a68068a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b8a68068a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b8a68068a9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b8a68068a9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b8a68068a9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b8a68068a9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b8a680675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b8a680675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b8a68068a9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b8a68068a9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b8a68068a9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b8a68068a9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88dea59ed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88dea59ed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b8a68068a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b8a68068a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b8a68068a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b8a68068a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b8a68068a9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b8a68068a9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b8a68068a9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b8a68068a9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b8a68068a9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b8a68068a9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b8a68068a9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b8a68068a9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b8a68068a9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b8a68068a9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b8a68068a9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b8a68068a9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b8a68068a9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b8a68068a9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b8a68068a9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b8a68068a9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88dea59ed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88dea59ed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b8a68068a9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b8a68068a9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b8a68068a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b8a68068a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b44cabd59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b44cabd59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b44cabd59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b44cabd59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b44cabd591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b44cabd591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b8a68068a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b8a68068a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b44cabd591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b44cabd591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b44cabd591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b44cabd591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b8a68068a9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b8a68068a9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b44cabd591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b44cabd591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88dea59ed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88dea59ed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b44cabd591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b44cabd591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b44cabd591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b44cabd591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b44cabd591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b44cabd591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b8a68068a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b8a68068a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b44cabd591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b44cabd591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b44cabd591_2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b44cabd591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b44cabd591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b44cabd591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b88dea59ed_0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b88dea59ed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b44cabd591_2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b44cabd591_2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b44cabd591_2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b44cabd591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44cabd591_2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44cabd591_2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b44cabd591_2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b44cabd591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b44cabd591_2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b44cabd591_2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b44cabd591_2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b44cabd591_2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b88dea59ed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b88dea59ed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b44cabd591_2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b44cabd591_2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b44cabd591_2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b44cabd591_2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b44cabd591_2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b44cabd591_2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b44cabd591_2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b44cabd591_2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b44cabd591_2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b44cabd591_2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b44cabd591_2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b44cabd591_2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88dea59ed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88dea59ed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b44cabd591_2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b44cabd591_2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b44cabd591_2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b44cabd591_2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b44cabd591_2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b44cabd591_2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b44cabd591_2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b44cabd591_2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b8a68068a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b8a68068a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b44cabd591_2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b44cabd591_2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b44cabd591_2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b44cabd591_2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b88dea59ed_0_1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b88dea59ed_0_1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b44cabd591_2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b44cabd591_2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b44cabd591_2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b44cabd591_2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88dea59ed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88dea59ed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b44cabd591_2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b44cabd591_2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b88dea59ed_0_1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b88dea59ed_0_1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b44cabd591_2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b44cabd591_2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b44cabd591_2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b44cabd591_2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b44cabd591_2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b44cabd591_2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b44cabd591_2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b44cabd591_2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b44cabd591_2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b44cabd591_2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b44cabd591_2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b44cabd591_2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b44cabd591_2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b44cabd591_2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b44cabd591_2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b44cabd591_2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88dea59ed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88dea59ed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b88dea59ed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b88dea59ed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b44cabd591_2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b44cabd591_2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b44cabd591_2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b44cabd591_2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b44cabd591_2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b44cabd591_2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b44cabd591_2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b44cabd591_2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b44cabd591_2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b44cabd591_2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b44cabd591_2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b44cabd591_2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b44cabd591_2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b44cabd591_2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b8a68065f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b8a68065f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b8a68068a9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b8a68068a9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88dea59ed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88dea59ed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b44cabd591_2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b44cabd591_2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b44cabd591_2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b44cabd591_2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b44cabd591_2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b44cabd591_2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gb44cabd591_2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0" name="Google Shape;1860;gb44cabd591_2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b44cabd591_2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b44cabd591_2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b44cabd591_2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b44cabd591_2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b44cabd591_2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b44cabd591_2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b44cabd591_2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b44cabd591_2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b44cabd591_2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b44cabd591_2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b44cabd591_2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b44cabd591_2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88dea59e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88dea59e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88dea59ed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b88dea59ed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b44cabd591_2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b44cabd591_2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b44cabd591_2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b44cabd591_2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b44cabd591_2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b44cabd591_2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b44cabd591_2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b44cabd591_2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b44cabd591_2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b44cabd591_2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b44cabd591_2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b44cabd591_2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b44cabd591_2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b44cabd591_2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b44cabd591_2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b44cabd591_2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b44cabd591_2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8" name="Google Shape;1948;gb44cabd591_2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b44cabd591_2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b44cabd591_2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88dea59ed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88dea59ed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b8a680675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b8a680675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b88dea59ed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b88dea59ed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88dea59ed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88dea59ed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88dea59ed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88dea59ed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b88dea59ed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b88dea59ed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b88dea59ed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b88dea59ed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88dea59ed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88dea59ed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b88dea59ed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b88dea59ed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b88dea59ed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b88dea59ed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88dea59ed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b88dea59ed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88dea59ed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88dea59ed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b88dea59ed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b88dea59ed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b88dea59ed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b88dea59ed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88dea59ed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88dea59ed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b88dea59ed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b88dea59ed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b88dea59ed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b88dea59ed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b88dea59ed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b88dea59ed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b88dea59ed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b88dea59ed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b88dea59ed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b88dea59ed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88dea59ed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88dea59ed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88dea59ed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88dea59ed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88dea59ed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88dea59ed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b88dea59ed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b88dea59ed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b88dea59ed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b88dea59ed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b88dea59ed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b88dea59ed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b88dea59ed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b88dea59ed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b88dea59ed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b88dea59ed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b88dea59ed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b88dea59ed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b88dea59ed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b88dea59ed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b88dea59ed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b88dea59ed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b88dea59ed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b88dea59ed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b88dea59ed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b88dea59ed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88dea59ed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88dea59ed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b88dea59ed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b88dea59ed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b88dea59ed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b88dea59ed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b88dea59ed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b88dea59ed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b88dea59ed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b88dea59ed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b88dea59ed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b88dea59ed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b88dea59ed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b88dea59ed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b88dea59ed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b88dea59ed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b88dea59ed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b88dea59ed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b88dea59ed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b88dea59ed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b88dea59ed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b88dea59ed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88dea59ed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88dea59ed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b88dea59ed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b88dea59ed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b88dea59ed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b88dea59ed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b88dea59ed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b88dea59ed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b88dea59ed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b88dea59ed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b88dea59ed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b88dea59ed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b88dea59ed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b88dea59ed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b88dea59ed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b88dea59ed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b88dea59ed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b88dea59ed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b88dea59ed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b88dea59ed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b8a680675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b8a680675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88dea59ed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88dea59ed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b8a680675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b8a680675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b8a680675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b8a680675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b8a680675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b8a680675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b8a680675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b8a680675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b8a680675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b8a680675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b8a680675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b8a680675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b8a680675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b8a680675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b8a680675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b8a680675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b8a680675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b8a680675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b8a680675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b8a680675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88dea59ed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88dea59ed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b88dea59ed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b88dea59ed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b88dea59ed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b88dea59ed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b88dea59ed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b88dea59ed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b88dea59ed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b88dea59ed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b88dea59ed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b88dea59ed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b88dea59ed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b88dea59ed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b88dea59ed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b88dea59ed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b88dea59ed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b88dea59ed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b88dea59ed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b88dea59ed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b88dea59ed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b88dea59ed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www.programmerzamannow.com/video-tutorial-java/"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4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2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2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2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1.xml"/><Relationship Id="rId3" Type="http://schemas.openxmlformats.org/officeDocument/2006/relationships/image" Target="../media/image4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3.xml"/><Relationship Id="rId3" Type="http://schemas.openxmlformats.org/officeDocument/2006/relationships/image" Target="../media/image4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3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3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4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www.google.com/chrome/" TargetMode="External"/><Relationship Id="rId4" Type="http://schemas.openxmlformats.org/officeDocument/2006/relationships/hyperlink" Target="https://www.mozilla.org/firefox/" TargetMode="External"/><Relationship Id="rId5" Type="http://schemas.openxmlformats.org/officeDocument/2006/relationships/hyperlink" Target="https://www.microsoft.com/edge" TargetMode="External"/><Relationship Id="rId6" Type="http://schemas.openxmlformats.org/officeDocument/2006/relationships/hyperlink" Target="https://www.apple.com/safari/" TargetMode="External"/><Relationship Id="rId7" Type="http://schemas.openxmlformats.org/officeDocument/2006/relationships/hyperlink" Target="https://www.opera.com/"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5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image" Target="../media/image5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 Id="rId3" Type="http://schemas.openxmlformats.org/officeDocument/2006/relationships/image" Target="../media/image4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4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 Id="rId3" Type="http://schemas.openxmlformats.org/officeDocument/2006/relationships/image" Target="../media/image5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 Id="rId3" Type="http://schemas.openxmlformats.org/officeDocument/2006/relationships/image" Target="../media/image6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hyperlink" Target="http://code.visualstudiocode.com/" TargetMode="External"/><Relationship Id="rId4" Type="http://schemas.openxmlformats.org/officeDocument/2006/relationships/hyperlink" Target="https://atom.io/" TargetMode="External"/><Relationship Id="rId10" Type="http://schemas.openxmlformats.org/officeDocument/2006/relationships/hyperlink" Target="https://wiki.gnome.org/Apps/Gedit" TargetMode="External"/><Relationship Id="rId9" Type="http://schemas.openxmlformats.org/officeDocument/2006/relationships/hyperlink" Target="https://www.gnu.org/software/emacs/" TargetMode="External"/><Relationship Id="rId5" Type="http://schemas.openxmlformats.org/officeDocument/2006/relationships/hyperlink" Target="https://www.sublimetext.com/" TargetMode="External"/><Relationship Id="rId6" Type="http://schemas.openxmlformats.org/officeDocument/2006/relationships/hyperlink" Target="https://www.jetbrains.com/webstorm/" TargetMode="External"/><Relationship Id="rId7" Type="http://schemas.openxmlformats.org/officeDocument/2006/relationships/hyperlink" Target="https://notepad-plus-plus.org/" TargetMode="External"/><Relationship Id="rId8" Type="http://schemas.openxmlformats.org/officeDocument/2006/relationships/hyperlink" Target="https://macromates.co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 Id="rId3" Type="http://schemas.openxmlformats.org/officeDocument/2006/relationships/image" Target="../media/image4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4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 Id="rId3" Type="http://schemas.openxmlformats.org/officeDocument/2006/relationships/image" Target="../media/image8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image" Target="../media/image7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 Id="rId3" Type="http://schemas.openxmlformats.org/officeDocument/2006/relationships/image" Target="../media/image7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 Id="rId3" Type="http://schemas.openxmlformats.org/officeDocument/2006/relationships/image" Target="../media/image5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 Id="rId3" Type="http://schemas.openxmlformats.org/officeDocument/2006/relationships/image" Target="../media/image78.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 Id="rId3"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2.xml"/><Relationship Id="rId3" Type="http://schemas.openxmlformats.org/officeDocument/2006/relationships/image" Target="../media/image80.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 Id="rId3" Type="http://schemas.openxmlformats.org/officeDocument/2006/relationships/image" Target="../media/image5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4.xml"/><Relationship Id="rId3" Type="http://schemas.openxmlformats.org/officeDocument/2006/relationships/image" Target="../media/image5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5.xml"/><Relationship Id="rId3" Type="http://schemas.openxmlformats.org/officeDocument/2006/relationships/image" Target="../media/image8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 Id="rId3" Type="http://schemas.openxmlformats.org/officeDocument/2006/relationships/image" Target="../media/image6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4.xml"/><Relationship Id="rId3" Type="http://schemas.openxmlformats.org/officeDocument/2006/relationships/image" Target="../media/image5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6.xml"/><Relationship Id="rId3" Type="http://schemas.openxmlformats.org/officeDocument/2006/relationships/image" Target="../media/image6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0.xml"/><Relationship Id="rId3" Type="http://schemas.openxmlformats.org/officeDocument/2006/relationships/image" Target="../media/image64.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1.xml"/><Relationship Id="rId3" Type="http://schemas.openxmlformats.org/officeDocument/2006/relationships/image" Target="../media/image61.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 Id="rId3" Type="http://schemas.openxmlformats.org/officeDocument/2006/relationships/image" Target="../media/image65.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3.xml"/><Relationship Id="rId3" Type="http://schemas.openxmlformats.org/officeDocument/2006/relationships/image" Target="../media/image7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6.xml"/><Relationship Id="rId3" Type="http://schemas.openxmlformats.org/officeDocument/2006/relationships/image" Target="../media/image73.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9.xml"/><Relationship Id="rId3" Type="http://schemas.openxmlformats.org/officeDocument/2006/relationships/image" Target="../media/image6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2.xml"/><Relationship Id="rId3" Type="http://schemas.openxmlformats.org/officeDocument/2006/relationships/image" Target="../media/image69.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3.xml"/><Relationship Id="rId3" Type="http://schemas.openxmlformats.org/officeDocument/2006/relationships/image" Target="../media/image68.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6.xml"/><Relationship Id="rId3" Type="http://schemas.openxmlformats.org/officeDocument/2006/relationships/image" Target="../media/image74.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 Id="rId3" Type="http://schemas.openxmlformats.org/officeDocument/2006/relationships/image" Target="../media/image66.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0.xml"/><Relationship Id="rId3" Type="http://schemas.openxmlformats.org/officeDocument/2006/relationships/image" Target="../media/image93.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1.xml"/><Relationship Id="rId3" Type="http://schemas.openxmlformats.org/officeDocument/2006/relationships/image" Target="../media/image89.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4.xml"/><Relationship Id="rId3" Type="http://schemas.openxmlformats.org/officeDocument/2006/relationships/image" Target="../media/image72.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5.xml"/><Relationship Id="rId3" Type="http://schemas.openxmlformats.org/officeDocument/2006/relationships/image" Target="../media/image90.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8.xml"/><Relationship Id="rId3" Type="http://schemas.openxmlformats.org/officeDocument/2006/relationships/image" Target="../media/image76.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9.xml"/><Relationship Id="rId3" Type="http://schemas.openxmlformats.org/officeDocument/2006/relationships/image" Target="../media/image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1.xml"/><Relationship Id="rId3" Type="http://schemas.openxmlformats.org/officeDocument/2006/relationships/image" Target="../media/image92.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4.xml"/><Relationship Id="rId3" Type="http://schemas.openxmlformats.org/officeDocument/2006/relationships/image" Target="../media/image77.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7.xml"/><Relationship Id="rId3" Type="http://schemas.openxmlformats.org/officeDocument/2006/relationships/image" Target="../media/image110.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0.xml"/><Relationship Id="rId3" Type="http://schemas.openxmlformats.org/officeDocument/2006/relationships/image" Target="../media/image104.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1.xml"/><Relationship Id="rId3" Type="http://schemas.openxmlformats.org/officeDocument/2006/relationships/image" Target="../media/image9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3.xml"/><Relationship Id="rId3" Type="http://schemas.openxmlformats.org/officeDocument/2006/relationships/image" Target="../media/image86.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6.xml"/><Relationship Id="rId3" Type="http://schemas.openxmlformats.org/officeDocument/2006/relationships/image" Target="../media/image84.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9.xml"/><Relationship Id="rId3" Type="http://schemas.openxmlformats.org/officeDocument/2006/relationships/image" Target="../media/image8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2.xml"/><Relationship Id="rId3" Type="http://schemas.openxmlformats.org/officeDocument/2006/relationships/image" Target="../media/image95.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4.xml"/><Relationship Id="rId3" Type="http://schemas.openxmlformats.org/officeDocument/2006/relationships/image" Target="../media/image9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6.xml"/><Relationship Id="rId3" Type="http://schemas.openxmlformats.org/officeDocument/2006/relationships/image" Target="../media/image105.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9.xml"/><Relationship Id="rId3" Type="http://schemas.openxmlformats.org/officeDocument/2006/relationships/image" Target="../media/image8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0.xml"/><Relationship Id="rId3" Type="http://schemas.openxmlformats.org/officeDocument/2006/relationships/image" Target="../media/image83.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3.xml"/><Relationship Id="rId3" Type="http://schemas.openxmlformats.org/officeDocument/2006/relationships/image" Target="../media/image81.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4.xml"/><Relationship Id="rId3" Type="http://schemas.openxmlformats.org/officeDocument/2006/relationships/image" Target="../media/image108.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7.xml"/><Relationship Id="rId3" Type="http://schemas.openxmlformats.org/officeDocument/2006/relationships/image" Target="../media/image100.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0.xml"/><Relationship Id="rId3" Type="http://schemas.openxmlformats.org/officeDocument/2006/relationships/image" Target="../media/image103.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1.xml"/><Relationship Id="rId3" Type="http://schemas.openxmlformats.org/officeDocument/2006/relationships/image" Target="../media/image96.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2.xml"/><Relationship Id="rId3" Type="http://schemas.openxmlformats.org/officeDocument/2006/relationships/image" Target="../media/image99.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5.xml"/><Relationship Id="rId3" Type="http://schemas.openxmlformats.org/officeDocument/2006/relationships/image" Target="../media/image94.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6.xml"/><Relationship Id="rId3" Type="http://schemas.openxmlformats.org/officeDocument/2006/relationships/image" Target="../media/image134.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9.xml"/><Relationship Id="rId3" Type="http://schemas.openxmlformats.org/officeDocument/2006/relationships/image" Target="../media/image1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0.xml"/><Relationship Id="rId3" Type="http://schemas.openxmlformats.org/officeDocument/2006/relationships/image" Target="../media/image109.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2.xml"/><Relationship Id="rId3" Type="http://schemas.openxmlformats.org/officeDocument/2006/relationships/image" Target="../media/image107.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5.xml"/><Relationship Id="rId3" Type="http://schemas.openxmlformats.org/officeDocument/2006/relationships/image" Target="../media/image106.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7.xml"/><Relationship Id="rId3" Type="http://schemas.openxmlformats.org/officeDocument/2006/relationships/image" Target="../media/image97.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9.xml"/><Relationship Id="rId3" Type="http://schemas.openxmlformats.org/officeDocument/2006/relationships/image" Target="../media/image1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1.xml"/><Relationship Id="rId3" Type="http://schemas.openxmlformats.org/officeDocument/2006/relationships/image" Target="../media/image115.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3.xml"/><Relationship Id="rId3" Type="http://schemas.openxmlformats.org/officeDocument/2006/relationships/image" Target="../media/image102.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6.xml"/><Relationship Id="rId3" Type="http://schemas.openxmlformats.org/officeDocument/2006/relationships/image" Target="../media/image121.png"/><Relationship Id="rId4" Type="http://schemas.openxmlformats.org/officeDocument/2006/relationships/image" Target="../media/image101.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9.xml"/><Relationship Id="rId3" Type="http://schemas.openxmlformats.org/officeDocument/2006/relationships/image" Target="../media/image1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0.xml"/><Relationship Id="rId3" Type="http://schemas.openxmlformats.org/officeDocument/2006/relationships/image" Target="../media/image12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3.xml"/><Relationship Id="rId3" Type="http://schemas.openxmlformats.org/officeDocument/2006/relationships/image" Target="../media/image120.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4.xml"/><Relationship Id="rId3" Type="http://schemas.openxmlformats.org/officeDocument/2006/relationships/image" Target="../media/image112.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5.xml"/><Relationship Id="rId3" Type="http://schemas.openxmlformats.org/officeDocument/2006/relationships/image" Target="../media/image118.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8.xml"/><Relationship Id="rId3" Type="http://schemas.openxmlformats.org/officeDocument/2006/relationships/image" Target="../media/image126.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9.xml"/><Relationship Id="rId3" Type="http://schemas.openxmlformats.org/officeDocument/2006/relationships/image" Target="../media/image1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2.xml"/><Relationship Id="rId3" Type="http://schemas.openxmlformats.org/officeDocument/2006/relationships/image" Target="../media/image117.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3.xml"/><Relationship Id="rId3" Type="http://schemas.openxmlformats.org/officeDocument/2006/relationships/image" Target="../media/image129.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6.xml"/><Relationship Id="rId3" Type="http://schemas.openxmlformats.org/officeDocument/2006/relationships/image" Target="../media/image116.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7.xml"/><Relationship Id="rId3" Type="http://schemas.openxmlformats.org/officeDocument/2006/relationships/image" Target="../media/image135.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0.xml"/><Relationship Id="rId3" Type="http://schemas.openxmlformats.org/officeDocument/2006/relationships/image" Target="../media/image113.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1.xml"/><Relationship Id="rId3" Type="http://schemas.openxmlformats.org/officeDocument/2006/relationships/image" Target="../media/image131.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2.xml"/><Relationship Id="rId3" Type="http://schemas.openxmlformats.org/officeDocument/2006/relationships/image" Target="../media/image124.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3.xml"/><Relationship Id="rId3" Type="http://schemas.openxmlformats.org/officeDocument/2006/relationships/image" Target="../media/image127.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4.xml"/><Relationship Id="rId3" Type="http://schemas.openxmlformats.org/officeDocument/2006/relationships/image" Target="../media/image128.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6.xml"/><Relationship Id="rId3" Type="http://schemas.openxmlformats.org/officeDocument/2006/relationships/image" Target="../media/image13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7.xml"/><Relationship Id="rId3" Type="http://schemas.openxmlformats.org/officeDocument/2006/relationships/image" Target="../media/image122.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9.xml"/><Relationship Id="rId3" Type="http://schemas.openxmlformats.org/officeDocument/2006/relationships/image" Target="../media/image1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0.xml"/><Relationship Id="rId3" Type="http://schemas.openxmlformats.org/officeDocument/2006/relationships/image" Target="../media/image133.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2.xml"/><Relationship Id="rId3" Type="http://schemas.openxmlformats.org/officeDocument/2006/relationships/image" Target="../media/image125.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4.xml"/><Relationship Id="rId3" Type="http://schemas.openxmlformats.org/officeDocument/2006/relationships/hyperlink" Target="https://developer.mozilla.org/en-US/docs/Web/JavaScript/Reference/Strict_mode/Transitioning_to_strict_mode" TargetMode="Externa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6.xml"/><Relationship Id="rId3" Type="http://schemas.openxmlformats.org/officeDocument/2006/relationships/image" Target="../media/image132.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9.xml"/><Relationship Id="rId3" Type="http://schemas.openxmlformats.org/officeDocument/2006/relationships/image" Target="../media/image1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1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1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2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1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2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1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3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3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2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3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3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2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www.ecma-international.org/"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5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2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4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3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3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JavaScript Dasar</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vs Java</a:t>
            </a:r>
            <a:endParaRPr/>
          </a:p>
        </p:txBody>
      </p:sp>
      <p:sp>
        <p:nvSpPr>
          <p:cNvPr id="218" name="Google Shape;218;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Pemula programmer sering salah tentang JavaScript dan Java. Ada yang mengira bahwa Java dan JavaScript adalah bahasa pemrograman yang sama, padahal itu berbeda.</a:t>
            </a:r>
            <a:endParaRPr/>
          </a:p>
          <a:p>
            <a:pPr indent="-311150" lvl="0" marL="457200" rtl="0" algn="l">
              <a:spcBef>
                <a:spcPts val="0"/>
              </a:spcBef>
              <a:spcAft>
                <a:spcPts val="0"/>
              </a:spcAft>
              <a:buSzPts val="1300"/>
              <a:buChar char="●"/>
            </a:pPr>
            <a:r>
              <a:rPr lang="id"/>
              <a:t>Java adalah bahasa pemrograman lain, tidak ada hubungannya dengan JavaScript</a:t>
            </a:r>
            <a:endParaRPr/>
          </a:p>
          <a:p>
            <a:pPr indent="-311150" lvl="0" marL="457200" rtl="0" algn="l">
              <a:spcBef>
                <a:spcPts val="0"/>
              </a:spcBef>
              <a:spcAft>
                <a:spcPts val="0"/>
              </a:spcAft>
              <a:buSzPts val="1300"/>
              <a:buChar char="●"/>
            </a:pPr>
            <a:r>
              <a:rPr lang="id"/>
              <a:t>Walaupun namanya ada kata “Java” nya, tapi dua bahasa pemrograman ini benar-benar berbeda, tidak ada hubungannya sama sekali</a:t>
            </a:r>
            <a:endParaRPr/>
          </a:p>
          <a:p>
            <a:pPr indent="-311150" lvl="0" marL="457200" rtl="0" algn="l">
              <a:spcBef>
                <a:spcPts val="0"/>
              </a:spcBef>
              <a:spcAft>
                <a:spcPts val="0"/>
              </a:spcAft>
              <a:buSzPts val="1300"/>
              <a:buChar char="●"/>
            </a:pPr>
            <a:r>
              <a:rPr lang="id"/>
              <a:t>Jika tertarik untuk belajar bahasa pemrograman Java, silahkan belajar disini : </a:t>
            </a:r>
            <a:r>
              <a:rPr lang="id" u="sng">
                <a:solidFill>
                  <a:schemeClr val="hlink"/>
                </a:solidFill>
                <a:hlinkClick r:id="rId3"/>
              </a:rPr>
              <a:t>https://www.programmerzamannow.com/video-tutorial-java/</a:t>
            </a:r>
            <a:r>
              <a:rPr lang="id"/>
              <a:t>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Object</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Associative Array</a:t>
            </a:r>
            <a:endParaRPr/>
          </a:p>
        </p:txBody>
      </p:sp>
      <p:sp>
        <p:nvSpPr>
          <p:cNvPr id="751" name="Google Shape;751;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bahasa pemrograman lain seperti PHP, kita bisa menggunakan index beruba tipe data lain selain number, misal string</a:t>
            </a:r>
            <a:endParaRPr/>
          </a:p>
          <a:p>
            <a:pPr indent="-311150" lvl="0" marL="457200" rtl="0" algn="l">
              <a:spcBef>
                <a:spcPts val="0"/>
              </a:spcBef>
              <a:spcAft>
                <a:spcPts val="0"/>
              </a:spcAft>
              <a:buSzPts val="1300"/>
              <a:buChar char="●"/>
            </a:pPr>
            <a:r>
              <a:rPr lang="id"/>
              <a:t>Fitur ini biasanya disebut associative array atau hash</a:t>
            </a:r>
            <a:endParaRPr/>
          </a:p>
          <a:p>
            <a:pPr indent="-311150" lvl="0" marL="457200" rtl="0" algn="l">
              <a:spcBef>
                <a:spcPts val="0"/>
              </a:spcBef>
              <a:spcAft>
                <a:spcPts val="0"/>
              </a:spcAft>
              <a:buSzPts val="1300"/>
              <a:buChar char="●"/>
            </a:pPr>
            <a:r>
              <a:rPr lang="id"/>
              <a:t>Di JavaScript associative array tidak didukung. </a:t>
            </a:r>
            <a:endParaRPr/>
          </a:p>
          <a:p>
            <a:pPr indent="-311150" lvl="0" marL="457200" rtl="0" algn="l">
              <a:spcBef>
                <a:spcPts val="0"/>
              </a:spcBef>
              <a:spcAft>
                <a:spcPts val="0"/>
              </a:spcAft>
              <a:buSzPts val="1300"/>
              <a:buChar char="●"/>
            </a:pPr>
            <a:r>
              <a:rPr lang="id"/>
              <a:t>Jika kita memaksa memasukkan data bukan number di index Array, maka JavaScript akan merubah tipe data Array tersebut menjadi object, dan ini bisa berbahaya, karena beberapa operasi di array mungkin bisa berubah hasilnya</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Object</a:t>
            </a:r>
            <a:endParaRPr/>
          </a:p>
        </p:txBody>
      </p:sp>
      <p:sp>
        <p:nvSpPr>
          <p:cNvPr id="757" name="Google Shape;757;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object adalah tipe data yang mirip dengan tipe data Array</a:t>
            </a:r>
            <a:endParaRPr/>
          </a:p>
          <a:p>
            <a:pPr indent="-311150" lvl="0" marL="457200" rtl="0" algn="l">
              <a:spcBef>
                <a:spcPts val="0"/>
              </a:spcBef>
              <a:spcAft>
                <a:spcPts val="0"/>
              </a:spcAft>
              <a:buSzPts val="1300"/>
              <a:buChar char="●"/>
            </a:pPr>
            <a:r>
              <a:rPr lang="id"/>
              <a:t>Yang membedakan adalah index pada tipe data object bisa menggunakan string</a:t>
            </a:r>
            <a:endParaRPr/>
          </a:p>
          <a:p>
            <a:pPr indent="-311150" lvl="0" marL="457200" rtl="0" algn="l">
              <a:spcBef>
                <a:spcPts val="0"/>
              </a:spcBef>
              <a:spcAft>
                <a:spcPts val="0"/>
              </a:spcAft>
              <a:buSzPts val="1300"/>
              <a:buChar char="●"/>
            </a:pPr>
            <a:r>
              <a:rPr lang="id"/>
              <a:t>Index di object biasanya disebut attributes atau properties, bukan index</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Kosong</a:t>
            </a:r>
            <a:endParaRPr/>
          </a:p>
        </p:txBody>
      </p:sp>
      <p:pic>
        <p:nvPicPr>
          <p:cNvPr id="763" name="Google Shape;763;p127"/>
          <p:cNvPicPr preferRelativeResize="0"/>
          <p:nvPr/>
        </p:nvPicPr>
        <p:blipFill>
          <a:blip r:embed="rId3">
            <a:alphaModFix/>
          </a:blip>
          <a:stretch>
            <a:fillRect/>
          </a:stretch>
        </p:blipFill>
        <p:spPr>
          <a:xfrm>
            <a:off x="152400" y="2006250"/>
            <a:ext cx="8839200" cy="199170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Mengubah Property di Object</a:t>
            </a:r>
            <a:endParaRPr/>
          </a:p>
        </p:txBody>
      </p:sp>
      <p:pic>
        <p:nvPicPr>
          <p:cNvPr id="769" name="Google Shape;769;p128"/>
          <p:cNvPicPr preferRelativeResize="0"/>
          <p:nvPr/>
        </p:nvPicPr>
        <p:blipFill>
          <a:blip r:embed="rId3">
            <a:alphaModFix/>
          </a:blip>
          <a:stretch>
            <a:fillRect/>
          </a:stretch>
        </p:blipFill>
        <p:spPr>
          <a:xfrm>
            <a:off x="152400" y="2006250"/>
            <a:ext cx="6454324" cy="29848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Properties</a:t>
            </a:r>
            <a:endParaRPr/>
          </a:p>
        </p:txBody>
      </p:sp>
      <p:pic>
        <p:nvPicPr>
          <p:cNvPr id="775" name="Google Shape;775;p129"/>
          <p:cNvPicPr preferRelativeResize="0"/>
          <p:nvPr/>
        </p:nvPicPr>
        <p:blipFill>
          <a:blip r:embed="rId3">
            <a:alphaModFix/>
          </a:blip>
          <a:stretch>
            <a:fillRect/>
          </a:stretch>
        </p:blipFill>
        <p:spPr>
          <a:xfrm>
            <a:off x="152400" y="2006250"/>
            <a:ext cx="8839199" cy="2784739"/>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Property Object</a:t>
            </a:r>
            <a:endParaRPr/>
          </a:p>
        </p:txBody>
      </p:sp>
      <p:pic>
        <p:nvPicPr>
          <p:cNvPr id="781" name="Google Shape;781;p130"/>
          <p:cNvPicPr preferRelativeResize="0"/>
          <p:nvPr/>
        </p:nvPicPr>
        <p:blipFill>
          <a:blip r:embed="rId3">
            <a:alphaModFix/>
          </a:blip>
          <a:stretch>
            <a:fillRect/>
          </a:stretch>
        </p:blipFill>
        <p:spPr>
          <a:xfrm>
            <a:off x="152400" y="2006250"/>
            <a:ext cx="8457075" cy="29848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
        <p:nvSpPr>
          <p:cNvPr id="792" name="Google Shape;792;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JavaScript, if adalah salah satu kata kunci yang digunakan untuk percabangan</a:t>
            </a:r>
            <a:endParaRPr/>
          </a:p>
          <a:p>
            <a:pPr indent="-311150" lvl="0" marL="457200" rtl="0" algn="l">
              <a:spcBef>
                <a:spcPts val="0"/>
              </a:spcBef>
              <a:spcAft>
                <a:spcPts val="0"/>
              </a:spcAft>
              <a:buSzPts val="1300"/>
              <a:buChar char="●"/>
            </a:pPr>
            <a:r>
              <a:rPr lang="id"/>
              <a:t>Percabangan artinya kita bisa mengeksekusi kode program tertentu ketika suatu kondisi terpenuhi</a:t>
            </a:r>
            <a:endParaRPr/>
          </a:p>
          <a:p>
            <a:pPr indent="-311150" lvl="0" marL="457200" rtl="0" algn="l">
              <a:spcBef>
                <a:spcPts val="0"/>
              </a:spcBef>
              <a:spcAft>
                <a:spcPts val="0"/>
              </a:spcAft>
              <a:buSzPts val="1300"/>
              <a:buChar char="●"/>
            </a:pPr>
            <a:r>
              <a:rPr lang="id"/>
              <a:t>Hampir di semua bahasa pemrograman mendukung if expression</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Expression</a:t>
            </a:r>
            <a:endParaRPr/>
          </a:p>
        </p:txBody>
      </p:sp>
      <p:pic>
        <p:nvPicPr>
          <p:cNvPr id="798" name="Google Shape;798;p133"/>
          <p:cNvPicPr preferRelativeResize="0"/>
          <p:nvPr/>
        </p:nvPicPr>
        <p:blipFill>
          <a:blip r:embed="rId3">
            <a:alphaModFix/>
          </a:blip>
          <a:stretch>
            <a:fillRect/>
          </a:stretch>
        </p:blipFill>
        <p:spPr>
          <a:xfrm>
            <a:off x="152400" y="2006250"/>
            <a:ext cx="8839200" cy="23269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Peralatan Development</a:t>
            </a:r>
            <a:endParaRPr/>
          </a:p>
        </p:txBody>
      </p:sp>
      <p:sp>
        <p:nvSpPr>
          <p:cNvPr id="224" name="Google Shape;224;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belajar JavaScript, kita perlu menyiapkan beberapa perangkat lunak untuk membantu development</a:t>
            </a:r>
            <a:endParaRPr/>
          </a:p>
          <a:p>
            <a:pPr indent="-311150" lvl="0" marL="457200" rtl="0" algn="l">
              <a:spcBef>
                <a:spcPts val="0"/>
              </a:spcBef>
              <a:spcAft>
                <a:spcPts val="0"/>
              </a:spcAft>
              <a:buSzPts val="1300"/>
              <a:buChar char="●"/>
            </a:pPr>
            <a:r>
              <a:rPr lang="id"/>
              <a:t>Browser, ini sudah pasti, karena kita perlu menjalankan kode program JavaScript menggunakan Browser</a:t>
            </a:r>
            <a:endParaRPr/>
          </a:p>
          <a:p>
            <a:pPr indent="-311150" lvl="0" marL="457200" rtl="0" algn="l">
              <a:spcBef>
                <a:spcPts val="0"/>
              </a:spcBef>
              <a:spcAft>
                <a:spcPts val="0"/>
              </a:spcAft>
              <a:buSzPts val="1300"/>
              <a:buChar char="●"/>
            </a:pPr>
            <a:r>
              <a:rPr lang="id"/>
              <a:t>Text Editor atau Integrated Development Environment, ini digunakan untuk membuat kode program JavaScript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Expression</a:t>
            </a:r>
            <a:endParaRPr/>
          </a:p>
        </p:txBody>
      </p:sp>
      <p:sp>
        <p:nvSpPr>
          <p:cNvPr id="804" name="Google Shape;804;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Blok if akan dieksekusi ketika kondisi if bernilai true</a:t>
            </a:r>
            <a:endParaRPr/>
          </a:p>
          <a:p>
            <a:pPr indent="-311150" lvl="0" marL="457200" rtl="0" algn="l">
              <a:spcBef>
                <a:spcPts val="0"/>
              </a:spcBef>
              <a:spcAft>
                <a:spcPts val="0"/>
              </a:spcAft>
              <a:buSzPts val="1300"/>
              <a:buChar char="●"/>
            </a:pPr>
            <a:r>
              <a:rPr lang="id"/>
              <a:t>Kadang kita ingin melakukan eksekusi program tertentu jika kondisi if bernilai false</a:t>
            </a:r>
            <a:endParaRPr/>
          </a:p>
          <a:p>
            <a:pPr indent="-311150" lvl="0" marL="457200" rtl="0" algn="l">
              <a:spcBef>
                <a:spcPts val="0"/>
              </a:spcBef>
              <a:spcAft>
                <a:spcPts val="0"/>
              </a:spcAft>
              <a:buSzPts val="1300"/>
              <a:buChar char="●"/>
            </a:pPr>
            <a:r>
              <a:rPr lang="id"/>
              <a:t>Hal ini bisa dilakukan menggunakan else expression</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3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Expression</a:t>
            </a:r>
            <a:endParaRPr/>
          </a:p>
        </p:txBody>
      </p:sp>
      <p:pic>
        <p:nvPicPr>
          <p:cNvPr id="810" name="Google Shape;810;p135"/>
          <p:cNvPicPr preferRelativeResize="0"/>
          <p:nvPr/>
        </p:nvPicPr>
        <p:blipFill>
          <a:blip r:embed="rId3">
            <a:alphaModFix/>
          </a:blip>
          <a:stretch>
            <a:fillRect/>
          </a:stretch>
        </p:blipFill>
        <p:spPr>
          <a:xfrm>
            <a:off x="152400" y="2006250"/>
            <a:ext cx="8839199" cy="2441303"/>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 Expression</a:t>
            </a:r>
            <a:endParaRPr/>
          </a:p>
        </p:txBody>
      </p:sp>
      <p:sp>
        <p:nvSpPr>
          <p:cNvPr id="816" name="Google Shape;816;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dalam If, kita butuh membuat beberapa kondisi</a:t>
            </a:r>
            <a:endParaRPr/>
          </a:p>
          <a:p>
            <a:pPr indent="-311150" lvl="0" marL="457200" rtl="0" algn="l">
              <a:spcBef>
                <a:spcPts val="0"/>
              </a:spcBef>
              <a:spcAft>
                <a:spcPts val="0"/>
              </a:spcAft>
              <a:buSzPts val="1300"/>
              <a:buChar char="●"/>
            </a:pPr>
            <a:r>
              <a:rPr lang="id"/>
              <a:t>Kasus seperti ini, di JavaScript kita bisa menggunakan Else If expression</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3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If Expression</a:t>
            </a:r>
            <a:endParaRPr/>
          </a:p>
        </p:txBody>
      </p:sp>
      <p:pic>
        <p:nvPicPr>
          <p:cNvPr id="822" name="Google Shape;822;p137"/>
          <p:cNvPicPr preferRelativeResize="0"/>
          <p:nvPr/>
        </p:nvPicPr>
        <p:blipFill>
          <a:blip r:embed="rId3">
            <a:alphaModFix/>
          </a:blip>
          <a:stretch>
            <a:fillRect/>
          </a:stretch>
        </p:blipFill>
        <p:spPr>
          <a:xfrm>
            <a:off x="152400" y="2006250"/>
            <a:ext cx="8304516" cy="2984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Popup</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Alert, Prompt dan Confirm</a:t>
            </a:r>
            <a:endParaRPr/>
          </a:p>
        </p:txBody>
      </p:sp>
      <p:sp>
        <p:nvSpPr>
          <p:cNvPr id="833" name="Google Shape;833;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memiliki fitur yang bernama alert, prompt dan confirm</a:t>
            </a:r>
            <a:endParaRPr/>
          </a:p>
          <a:p>
            <a:pPr indent="-311150" lvl="0" marL="457200" rtl="0" algn="l">
              <a:spcBef>
                <a:spcPts val="0"/>
              </a:spcBef>
              <a:spcAft>
                <a:spcPts val="0"/>
              </a:spcAft>
              <a:buSzPts val="1300"/>
              <a:buChar char="●"/>
            </a:pPr>
            <a:r>
              <a:rPr lang="id"/>
              <a:t>Alert digunakan untuk memberi peringatan berupa popup text di browser</a:t>
            </a:r>
            <a:endParaRPr/>
          </a:p>
          <a:p>
            <a:pPr indent="-311150" lvl="0" marL="457200" rtl="0" algn="l">
              <a:spcBef>
                <a:spcPts val="0"/>
              </a:spcBef>
              <a:spcAft>
                <a:spcPts val="0"/>
              </a:spcAft>
              <a:buSzPts val="1300"/>
              <a:buChar char="●"/>
            </a:pPr>
            <a:r>
              <a:rPr lang="id"/>
              <a:t>Prompt digunakan untuk meminta input string dari pengguna browser dalam bentuk popup input text</a:t>
            </a:r>
            <a:endParaRPr/>
          </a:p>
          <a:p>
            <a:pPr indent="-311150" lvl="0" marL="457200" rtl="0" algn="l">
              <a:spcBef>
                <a:spcPts val="0"/>
              </a:spcBef>
              <a:spcAft>
                <a:spcPts val="0"/>
              </a:spcAft>
              <a:buSzPts val="1300"/>
              <a:buChar char="●"/>
            </a:pPr>
            <a:r>
              <a:rPr lang="id"/>
              <a:t>Sedangkan confirm digunakan untuk meminta input boolean dari pengguna browser dalam bentuk popup input pilihan</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Alert</a:t>
            </a:r>
            <a:endParaRPr/>
          </a:p>
        </p:txBody>
      </p:sp>
      <p:pic>
        <p:nvPicPr>
          <p:cNvPr id="839" name="Google Shape;839;p140"/>
          <p:cNvPicPr preferRelativeResize="0"/>
          <p:nvPr/>
        </p:nvPicPr>
        <p:blipFill>
          <a:blip r:embed="rId3">
            <a:alphaModFix/>
          </a:blip>
          <a:stretch>
            <a:fillRect/>
          </a:stretch>
        </p:blipFill>
        <p:spPr>
          <a:xfrm>
            <a:off x="152400" y="2006250"/>
            <a:ext cx="8839201" cy="232121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Alert</a:t>
            </a:r>
            <a:endParaRPr/>
          </a:p>
        </p:txBody>
      </p:sp>
      <p:pic>
        <p:nvPicPr>
          <p:cNvPr id="845" name="Google Shape;845;p141"/>
          <p:cNvPicPr preferRelativeResize="0"/>
          <p:nvPr/>
        </p:nvPicPr>
        <p:blipFill>
          <a:blip r:embed="rId3">
            <a:alphaModFix/>
          </a:blip>
          <a:stretch>
            <a:fillRect/>
          </a:stretch>
        </p:blipFill>
        <p:spPr>
          <a:xfrm>
            <a:off x="152400" y="2006250"/>
            <a:ext cx="8057549" cy="29848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Prompt </a:t>
            </a:r>
            <a:endParaRPr/>
          </a:p>
        </p:txBody>
      </p:sp>
      <p:pic>
        <p:nvPicPr>
          <p:cNvPr id="851" name="Google Shape;851;p142"/>
          <p:cNvPicPr preferRelativeResize="0"/>
          <p:nvPr/>
        </p:nvPicPr>
        <p:blipFill>
          <a:blip r:embed="rId3">
            <a:alphaModFix/>
          </a:blip>
          <a:stretch>
            <a:fillRect/>
          </a:stretch>
        </p:blipFill>
        <p:spPr>
          <a:xfrm>
            <a:off x="152400" y="2006250"/>
            <a:ext cx="8839202" cy="152088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Prompt</a:t>
            </a:r>
            <a:endParaRPr/>
          </a:p>
        </p:txBody>
      </p:sp>
      <p:pic>
        <p:nvPicPr>
          <p:cNvPr id="857" name="Google Shape;857;p143"/>
          <p:cNvPicPr preferRelativeResize="0"/>
          <p:nvPr/>
        </p:nvPicPr>
        <p:blipFill>
          <a:blip r:embed="rId3">
            <a:alphaModFix/>
          </a:blip>
          <a:stretch>
            <a:fillRect/>
          </a:stretch>
        </p:blipFill>
        <p:spPr>
          <a:xfrm>
            <a:off x="152400" y="2006250"/>
            <a:ext cx="7523668"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Browser</a:t>
            </a:r>
            <a:endParaRPr/>
          </a:p>
        </p:txBody>
      </p:sp>
      <p:sp>
        <p:nvSpPr>
          <p:cNvPr id="230" name="Google Shape;230;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Google Chrome : </a:t>
            </a:r>
            <a:r>
              <a:rPr lang="id" u="sng">
                <a:solidFill>
                  <a:schemeClr val="hlink"/>
                </a:solidFill>
                <a:hlinkClick r:id="rId3"/>
              </a:rPr>
              <a:t>https://www.google.com/chrome/</a:t>
            </a:r>
            <a:r>
              <a:rPr lang="id"/>
              <a:t> </a:t>
            </a:r>
            <a:endParaRPr/>
          </a:p>
          <a:p>
            <a:pPr indent="-311150" lvl="0" marL="457200" rtl="0" algn="l">
              <a:spcBef>
                <a:spcPts val="0"/>
              </a:spcBef>
              <a:spcAft>
                <a:spcPts val="0"/>
              </a:spcAft>
              <a:buSzPts val="1300"/>
              <a:buChar char="●"/>
            </a:pPr>
            <a:r>
              <a:rPr lang="id"/>
              <a:t>Firefox : </a:t>
            </a:r>
            <a:r>
              <a:rPr lang="id" u="sng">
                <a:solidFill>
                  <a:schemeClr val="hlink"/>
                </a:solidFill>
                <a:hlinkClick r:id="rId4"/>
              </a:rPr>
              <a:t>https://www.mozilla.org/firefox/</a:t>
            </a:r>
            <a:r>
              <a:rPr lang="id"/>
              <a:t> </a:t>
            </a:r>
            <a:endParaRPr/>
          </a:p>
          <a:p>
            <a:pPr indent="-311150" lvl="0" marL="457200" rtl="0" algn="l">
              <a:spcBef>
                <a:spcPts val="0"/>
              </a:spcBef>
              <a:spcAft>
                <a:spcPts val="0"/>
              </a:spcAft>
              <a:buSzPts val="1300"/>
              <a:buChar char="●"/>
            </a:pPr>
            <a:r>
              <a:rPr lang="id"/>
              <a:t>Microsoft Edge : </a:t>
            </a:r>
            <a:r>
              <a:rPr lang="id" u="sng">
                <a:solidFill>
                  <a:schemeClr val="hlink"/>
                </a:solidFill>
                <a:hlinkClick r:id="rId5"/>
              </a:rPr>
              <a:t>https://www.microsoft.com/edge</a:t>
            </a:r>
            <a:r>
              <a:rPr lang="id"/>
              <a:t> </a:t>
            </a:r>
            <a:endParaRPr/>
          </a:p>
          <a:p>
            <a:pPr indent="-311150" lvl="0" marL="457200" rtl="0" algn="l">
              <a:spcBef>
                <a:spcPts val="0"/>
              </a:spcBef>
              <a:spcAft>
                <a:spcPts val="0"/>
              </a:spcAft>
              <a:buSzPts val="1300"/>
              <a:buChar char="●"/>
            </a:pPr>
            <a:r>
              <a:rPr lang="id"/>
              <a:t>Safari : </a:t>
            </a:r>
            <a:r>
              <a:rPr lang="id" u="sng">
                <a:solidFill>
                  <a:schemeClr val="hlink"/>
                </a:solidFill>
                <a:hlinkClick r:id="rId6"/>
              </a:rPr>
              <a:t>https://www.apple.com/safari/</a:t>
            </a:r>
            <a:r>
              <a:rPr lang="id"/>
              <a:t> </a:t>
            </a:r>
            <a:endParaRPr/>
          </a:p>
          <a:p>
            <a:pPr indent="-311150" lvl="0" marL="457200" rtl="0" algn="l">
              <a:spcBef>
                <a:spcPts val="0"/>
              </a:spcBef>
              <a:spcAft>
                <a:spcPts val="0"/>
              </a:spcAft>
              <a:buSzPts val="1300"/>
              <a:buChar char="●"/>
            </a:pPr>
            <a:r>
              <a:rPr lang="id"/>
              <a:t>Opera : </a:t>
            </a:r>
            <a:r>
              <a:rPr lang="id" u="sng">
                <a:solidFill>
                  <a:schemeClr val="hlink"/>
                </a:solidFill>
                <a:hlinkClick r:id="rId7"/>
              </a:rPr>
              <a:t>https://www.opera.com/</a:t>
            </a:r>
            <a:r>
              <a:rPr lang="id"/>
              <a:t>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Confirm</a:t>
            </a:r>
            <a:endParaRPr/>
          </a:p>
        </p:txBody>
      </p:sp>
      <p:pic>
        <p:nvPicPr>
          <p:cNvPr id="863" name="Google Shape;863;p144"/>
          <p:cNvPicPr preferRelativeResize="0"/>
          <p:nvPr/>
        </p:nvPicPr>
        <p:blipFill>
          <a:blip r:embed="rId3">
            <a:alphaModFix/>
          </a:blip>
          <a:stretch>
            <a:fillRect/>
          </a:stretch>
        </p:blipFill>
        <p:spPr>
          <a:xfrm>
            <a:off x="152400" y="2006250"/>
            <a:ext cx="8839200" cy="253560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Confirm</a:t>
            </a:r>
            <a:endParaRPr/>
          </a:p>
        </p:txBody>
      </p:sp>
      <p:pic>
        <p:nvPicPr>
          <p:cNvPr id="869" name="Google Shape;869;p145"/>
          <p:cNvPicPr preferRelativeResize="0"/>
          <p:nvPr/>
        </p:nvPicPr>
        <p:blipFill>
          <a:blip r:embed="rId3">
            <a:alphaModFix/>
          </a:blip>
          <a:stretch>
            <a:fillRect/>
          </a:stretch>
        </p:blipFill>
        <p:spPr>
          <a:xfrm>
            <a:off x="152400" y="2006250"/>
            <a:ext cx="8839200" cy="2691773"/>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Undefined</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undefined</a:t>
            </a:r>
            <a:endParaRPr/>
          </a:p>
        </p:txBody>
      </p:sp>
      <p:sp>
        <p:nvSpPr>
          <p:cNvPr id="880" name="Google Shape;880;p1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undefined adalah sebuah kata kunci di JavaScript</a:t>
            </a:r>
            <a:endParaRPr/>
          </a:p>
          <a:p>
            <a:pPr indent="-311150" lvl="0" marL="457200" rtl="0" algn="l">
              <a:spcBef>
                <a:spcPts val="0"/>
              </a:spcBef>
              <a:spcAft>
                <a:spcPts val="0"/>
              </a:spcAft>
              <a:buSzPts val="1300"/>
              <a:buChar char="●"/>
            </a:pPr>
            <a:r>
              <a:rPr lang="id"/>
              <a:t>undefined adalah sebuah tipe data</a:t>
            </a:r>
            <a:endParaRPr/>
          </a:p>
          <a:p>
            <a:pPr indent="-311150" lvl="0" marL="457200" rtl="0" algn="l">
              <a:spcBef>
                <a:spcPts val="0"/>
              </a:spcBef>
              <a:spcAft>
                <a:spcPts val="0"/>
              </a:spcAft>
              <a:buSzPts val="1300"/>
              <a:buChar char="●"/>
            </a:pPr>
            <a:r>
              <a:rPr lang="id"/>
              <a:t>Sebuah variable yang belum ditambahkan nilai, maka artinya variable tersebut merupakan tipe undefined</a:t>
            </a:r>
            <a:endParaRPr/>
          </a:p>
          <a:p>
            <a:pPr indent="-311150" lvl="0" marL="457200" rtl="0" algn="l">
              <a:spcBef>
                <a:spcPts val="0"/>
              </a:spcBef>
              <a:spcAft>
                <a:spcPts val="0"/>
              </a:spcAft>
              <a:buSzPts val="1300"/>
              <a:buChar char="●"/>
            </a:pPr>
            <a:r>
              <a:rPr lang="id"/>
              <a:t>Kadang untuk programmer JavaScript pemula undefined ini memang agak sedikit membingungkan</a:t>
            </a:r>
            <a:endParaRPr/>
          </a:p>
          <a:p>
            <a:pPr indent="-311150" lvl="0" marL="457200" rtl="0" algn="l">
              <a:spcBef>
                <a:spcPts val="0"/>
              </a:spcBef>
              <a:spcAft>
                <a:spcPts val="0"/>
              </a:spcAft>
              <a:buSzPts val="1300"/>
              <a:buChar char="●"/>
            </a:pPr>
            <a:r>
              <a:rPr lang="id"/>
              <a:t>undefined itu berbeda dengan null di bahasa pemrograman lain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Variable</a:t>
            </a:r>
            <a:endParaRPr/>
          </a:p>
        </p:txBody>
      </p:sp>
      <p:pic>
        <p:nvPicPr>
          <p:cNvPr id="886" name="Google Shape;886;p148"/>
          <p:cNvPicPr preferRelativeResize="0"/>
          <p:nvPr/>
        </p:nvPicPr>
        <p:blipFill>
          <a:blip r:embed="rId3">
            <a:alphaModFix/>
          </a:blip>
          <a:stretch>
            <a:fillRect/>
          </a:stretch>
        </p:blipFill>
        <p:spPr>
          <a:xfrm>
            <a:off x="152400" y="2006250"/>
            <a:ext cx="8839199" cy="2587902"/>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Array Value</a:t>
            </a:r>
            <a:endParaRPr/>
          </a:p>
        </p:txBody>
      </p:sp>
      <p:pic>
        <p:nvPicPr>
          <p:cNvPr id="892" name="Google Shape;892;p149"/>
          <p:cNvPicPr preferRelativeResize="0"/>
          <p:nvPr/>
        </p:nvPicPr>
        <p:blipFill>
          <a:blip r:embed="rId3">
            <a:alphaModFix/>
          </a:blip>
          <a:stretch>
            <a:fillRect/>
          </a:stretch>
        </p:blipFill>
        <p:spPr>
          <a:xfrm>
            <a:off x="152400" y="2006250"/>
            <a:ext cx="8839199" cy="2887257"/>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Object Property</a:t>
            </a:r>
            <a:endParaRPr/>
          </a:p>
        </p:txBody>
      </p:sp>
      <p:pic>
        <p:nvPicPr>
          <p:cNvPr id="898" name="Google Shape;898;p150"/>
          <p:cNvPicPr preferRelativeResize="0"/>
          <p:nvPr/>
        </p:nvPicPr>
        <p:blipFill>
          <a:blip r:embed="rId3">
            <a:alphaModFix/>
          </a:blip>
          <a:stretch>
            <a:fillRect/>
          </a:stretch>
        </p:blipFill>
        <p:spPr>
          <a:xfrm>
            <a:off x="152400" y="2006250"/>
            <a:ext cx="8839201" cy="267854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
        <p:nvSpPr>
          <p:cNvPr id="909" name="Google Shape;909;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 merupakan representasi data kosong</a:t>
            </a:r>
            <a:endParaRPr/>
          </a:p>
          <a:p>
            <a:pPr indent="-311150" lvl="0" marL="457200" rtl="0" algn="l">
              <a:spcBef>
                <a:spcPts val="0"/>
              </a:spcBef>
              <a:spcAft>
                <a:spcPts val="0"/>
              </a:spcAft>
              <a:buSzPts val="1300"/>
              <a:buChar char="●"/>
            </a:pPr>
            <a:r>
              <a:rPr lang="id"/>
              <a:t>null berbeda dengan undefined, null berarti variable sudah ditambahkan value nya, hanya saja value nya null</a:t>
            </a:r>
            <a:endParaRPr/>
          </a:p>
          <a:p>
            <a:pPr indent="-311150" lvl="0" marL="457200" rtl="0" algn="l">
              <a:spcBef>
                <a:spcPts val="0"/>
              </a:spcBef>
              <a:spcAft>
                <a:spcPts val="0"/>
              </a:spcAft>
              <a:buSzPts val="1300"/>
              <a:buChar char="●"/>
            </a:pPr>
            <a:r>
              <a:rPr lang="id"/>
              <a:t>Sedangkan undefined adalah variable belum ditambahkan value apapun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 dan Undefined</a:t>
            </a:r>
            <a:endParaRPr/>
          </a:p>
        </p:txBody>
      </p:sp>
      <p:pic>
        <p:nvPicPr>
          <p:cNvPr id="915" name="Google Shape;915;p153"/>
          <p:cNvPicPr preferRelativeResize="0"/>
          <p:nvPr/>
        </p:nvPicPr>
        <p:blipFill>
          <a:blip r:embed="rId3">
            <a:alphaModFix/>
          </a:blip>
          <a:stretch>
            <a:fillRect/>
          </a:stretch>
        </p:blipFill>
        <p:spPr>
          <a:xfrm>
            <a:off x="152400" y="2006250"/>
            <a:ext cx="7972693" cy="29848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 Editor atau IDE</a:t>
            </a:r>
            <a:endParaRPr/>
          </a:p>
        </p:txBody>
      </p:sp>
      <p:sp>
        <p:nvSpPr>
          <p:cNvPr id="236" name="Google Shape;236;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Visual Studio Code :  </a:t>
            </a:r>
            <a:r>
              <a:rPr lang="id" u="sng">
                <a:solidFill>
                  <a:schemeClr val="hlink"/>
                </a:solidFill>
                <a:hlinkClick r:id="rId3"/>
              </a:rPr>
              <a:t>http://code.visualstudiocode.com/</a:t>
            </a:r>
            <a:r>
              <a:rPr lang="id"/>
              <a:t> </a:t>
            </a:r>
            <a:endParaRPr/>
          </a:p>
          <a:p>
            <a:pPr indent="-311150" lvl="0" marL="457200" rtl="0" algn="l">
              <a:spcBef>
                <a:spcPts val="0"/>
              </a:spcBef>
              <a:spcAft>
                <a:spcPts val="0"/>
              </a:spcAft>
              <a:buSzPts val="1300"/>
              <a:buChar char="●"/>
            </a:pPr>
            <a:r>
              <a:rPr lang="id"/>
              <a:t>Atom : </a:t>
            </a:r>
            <a:r>
              <a:rPr lang="id" u="sng">
                <a:solidFill>
                  <a:schemeClr val="hlink"/>
                </a:solidFill>
                <a:hlinkClick r:id="rId4"/>
              </a:rPr>
              <a:t>https://atom.io/</a:t>
            </a:r>
            <a:r>
              <a:rPr lang="id"/>
              <a:t> </a:t>
            </a:r>
            <a:endParaRPr/>
          </a:p>
          <a:p>
            <a:pPr indent="-311150" lvl="0" marL="457200" rtl="0" algn="l">
              <a:spcBef>
                <a:spcPts val="0"/>
              </a:spcBef>
              <a:spcAft>
                <a:spcPts val="0"/>
              </a:spcAft>
              <a:buSzPts val="1300"/>
              <a:buChar char="●"/>
            </a:pPr>
            <a:r>
              <a:rPr lang="id"/>
              <a:t>Sublime : </a:t>
            </a:r>
            <a:r>
              <a:rPr lang="id" u="sng">
                <a:solidFill>
                  <a:schemeClr val="hlink"/>
                </a:solidFill>
                <a:hlinkClick r:id="rId5"/>
              </a:rPr>
              <a:t>https://www.sublimetext.com/</a:t>
            </a:r>
            <a:r>
              <a:rPr lang="id"/>
              <a:t> </a:t>
            </a:r>
            <a:endParaRPr/>
          </a:p>
          <a:p>
            <a:pPr indent="-311150" lvl="0" marL="457200" rtl="0" algn="l">
              <a:spcBef>
                <a:spcPts val="0"/>
              </a:spcBef>
              <a:spcAft>
                <a:spcPts val="0"/>
              </a:spcAft>
              <a:buSzPts val="1300"/>
              <a:buChar char="●"/>
            </a:pPr>
            <a:r>
              <a:rPr lang="id"/>
              <a:t>WebStorm : </a:t>
            </a:r>
            <a:r>
              <a:rPr lang="id" u="sng">
                <a:solidFill>
                  <a:schemeClr val="hlink"/>
                </a:solidFill>
                <a:hlinkClick r:id="rId6"/>
              </a:rPr>
              <a:t>https://www.jetbrains.com/webstorm/</a:t>
            </a:r>
            <a:r>
              <a:rPr lang="id"/>
              <a:t> </a:t>
            </a:r>
            <a:endParaRPr/>
          </a:p>
          <a:p>
            <a:pPr indent="-311150" lvl="0" marL="457200" rtl="0" algn="l">
              <a:spcBef>
                <a:spcPts val="0"/>
              </a:spcBef>
              <a:spcAft>
                <a:spcPts val="0"/>
              </a:spcAft>
              <a:buSzPts val="1300"/>
              <a:buChar char="●"/>
            </a:pPr>
            <a:r>
              <a:rPr lang="id"/>
              <a:t>Nodepad++ : </a:t>
            </a:r>
            <a:r>
              <a:rPr lang="id" u="sng">
                <a:solidFill>
                  <a:schemeClr val="hlink"/>
                </a:solidFill>
                <a:hlinkClick r:id="rId7"/>
              </a:rPr>
              <a:t>https://notepad-plus-plus.org/</a:t>
            </a:r>
            <a:r>
              <a:rPr lang="id"/>
              <a:t> </a:t>
            </a:r>
            <a:endParaRPr/>
          </a:p>
          <a:p>
            <a:pPr indent="-311150" lvl="0" marL="457200" rtl="0" algn="l">
              <a:spcBef>
                <a:spcPts val="0"/>
              </a:spcBef>
              <a:spcAft>
                <a:spcPts val="0"/>
              </a:spcAft>
              <a:buSzPts val="1300"/>
              <a:buChar char="●"/>
            </a:pPr>
            <a:r>
              <a:rPr lang="id"/>
              <a:t>Textmate : </a:t>
            </a:r>
            <a:r>
              <a:rPr lang="id" u="sng">
                <a:solidFill>
                  <a:schemeClr val="hlink"/>
                </a:solidFill>
                <a:hlinkClick r:id="rId8"/>
              </a:rPr>
              <a:t>https://macromates.com/</a:t>
            </a:r>
            <a:r>
              <a:rPr lang="id"/>
              <a:t> </a:t>
            </a:r>
            <a:endParaRPr/>
          </a:p>
          <a:p>
            <a:pPr indent="-311150" lvl="0" marL="457200" rtl="0" algn="l">
              <a:spcBef>
                <a:spcPts val="0"/>
              </a:spcBef>
              <a:spcAft>
                <a:spcPts val="0"/>
              </a:spcAft>
              <a:buSzPts val="1300"/>
              <a:buChar char="●"/>
            </a:pPr>
            <a:r>
              <a:rPr lang="id"/>
              <a:t>GNU Emacs : </a:t>
            </a:r>
            <a:r>
              <a:rPr lang="id" u="sng">
                <a:solidFill>
                  <a:schemeClr val="hlink"/>
                </a:solidFill>
                <a:hlinkClick r:id="rId9"/>
              </a:rPr>
              <a:t>https://www.gnu.org/software/emacs/</a:t>
            </a:r>
            <a:r>
              <a:rPr lang="id"/>
              <a:t> </a:t>
            </a:r>
            <a:endParaRPr/>
          </a:p>
          <a:p>
            <a:pPr indent="-311150" lvl="0" marL="457200" rtl="0" algn="l">
              <a:spcBef>
                <a:spcPts val="0"/>
              </a:spcBef>
              <a:spcAft>
                <a:spcPts val="0"/>
              </a:spcAft>
              <a:buSzPts val="1300"/>
              <a:buChar char="●"/>
            </a:pPr>
            <a:r>
              <a:rPr lang="id"/>
              <a:t>GEdit : </a:t>
            </a:r>
            <a:r>
              <a:rPr lang="id" u="sng">
                <a:solidFill>
                  <a:schemeClr val="hlink"/>
                </a:solidFill>
                <a:hlinkClick r:id="rId10"/>
              </a:rPr>
              <a:t>https://wiki.gnome.org/Apps/Gedit</a:t>
            </a:r>
            <a:r>
              <a:rPr lang="id"/>
              <a:t>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Expression</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Statement</a:t>
            </a:r>
            <a:endParaRPr/>
          </a:p>
        </p:txBody>
      </p:sp>
      <p:sp>
        <p:nvSpPr>
          <p:cNvPr id="926" name="Google Shape;926;p1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hanya butuh menggunakan kondisi sederhana di if statement, seperti hanya menggunakan perbandingan ==</a:t>
            </a:r>
            <a:endParaRPr/>
          </a:p>
          <a:p>
            <a:pPr indent="-311150" lvl="0" marL="457200" rtl="0" algn="l">
              <a:spcBef>
                <a:spcPts val="0"/>
              </a:spcBef>
              <a:spcAft>
                <a:spcPts val="0"/>
              </a:spcAft>
              <a:buSzPts val="1300"/>
              <a:buChar char="●"/>
            </a:pPr>
            <a:r>
              <a:rPr lang="id"/>
              <a:t>Switch adalah statement percabangan yang sama dengan if, namun  lebih sederhana cara pembuatannya</a:t>
            </a:r>
            <a:endParaRPr/>
          </a:p>
          <a:p>
            <a:pPr indent="-311150" lvl="0" marL="457200" rtl="0" algn="l">
              <a:spcBef>
                <a:spcPts val="0"/>
              </a:spcBef>
              <a:spcAft>
                <a:spcPts val="0"/>
              </a:spcAft>
              <a:buSzPts val="1300"/>
              <a:buChar char="●"/>
            </a:pPr>
            <a:r>
              <a:rPr lang="id"/>
              <a:t>Kondisi di switch statement hanya untuk perbandingan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Statement</a:t>
            </a:r>
            <a:endParaRPr/>
          </a:p>
        </p:txBody>
      </p:sp>
      <p:pic>
        <p:nvPicPr>
          <p:cNvPr id="932" name="Google Shape;932;p156"/>
          <p:cNvPicPr preferRelativeResize="0"/>
          <p:nvPr/>
        </p:nvPicPr>
        <p:blipFill>
          <a:blip r:embed="rId3">
            <a:alphaModFix/>
          </a:blip>
          <a:stretch>
            <a:fillRect/>
          </a:stretch>
        </p:blipFill>
        <p:spPr>
          <a:xfrm>
            <a:off x="152400" y="2006250"/>
            <a:ext cx="6072628" cy="298485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typeof</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typeof</a:t>
            </a:r>
            <a:endParaRPr/>
          </a:p>
        </p:txBody>
      </p:sp>
      <p:sp>
        <p:nvSpPr>
          <p:cNvPr id="943" name="Google Shape;943;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typeof merupakan operator yang bisa kita gunakan untuk melihat tipe data sebuah value atau variable</a:t>
            </a:r>
            <a:endParaRPr/>
          </a:p>
          <a:p>
            <a:pPr indent="-311150" lvl="0" marL="457200" rtl="0" algn="l">
              <a:spcBef>
                <a:spcPts val="0"/>
              </a:spcBef>
              <a:spcAft>
                <a:spcPts val="0"/>
              </a:spcAft>
              <a:buSzPts val="1300"/>
              <a:buChar char="●"/>
            </a:pPr>
            <a:r>
              <a:rPr lang="id"/>
              <a:t>Karena JavaScript merupakan dynamic langauge, jadi kadang kita perlu mengecek tipe data sebuah value atau variable menggunakan operator typeof</a:t>
            </a:r>
            <a:endParaRPr/>
          </a:p>
          <a:p>
            <a:pPr indent="-311150" lvl="0" marL="457200" rtl="0" algn="l">
              <a:spcBef>
                <a:spcPts val="0"/>
              </a:spcBef>
              <a:spcAft>
                <a:spcPts val="0"/>
              </a:spcAft>
              <a:buSzPts val="1300"/>
              <a:buChar char="●"/>
            </a:pPr>
            <a:r>
              <a:rPr lang="id"/>
              <a:t>Hasil dari operator typeof adalah string tipe datanya</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graphicFrame>
        <p:nvGraphicFramePr>
          <p:cNvPr id="948" name="Google Shape;948;p159"/>
          <p:cNvGraphicFramePr/>
          <p:nvPr/>
        </p:nvGraphicFramePr>
        <p:xfrm>
          <a:off x="952500" y="850510"/>
          <a:ext cx="3000000" cy="3000000"/>
        </p:xfrm>
        <a:graphic>
          <a:graphicData uri="http://schemas.openxmlformats.org/drawingml/2006/table">
            <a:tbl>
              <a:tblPr>
                <a:noFill/>
                <a:tableStyleId>{A9AC046E-20C9-4268-8CA1-217AFCF39513}</a:tableStyleId>
              </a:tblPr>
              <a:tblGrid>
                <a:gridCol w="3619500"/>
                <a:gridCol w="3619500"/>
              </a:tblGrid>
              <a:tr h="176200">
                <a:tc>
                  <a:txBody>
                    <a:bodyPr/>
                    <a:lstStyle/>
                    <a:p>
                      <a:pPr indent="0" lvl="0" marL="0" rtl="0" algn="l">
                        <a:spcBef>
                          <a:spcPts val="0"/>
                        </a:spcBef>
                        <a:spcAft>
                          <a:spcPts val="0"/>
                        </a:spcAft>
                        <a:buNone/>
                      </a:pPr>
                      <a:r>
                        <a:rPr lang="id"/>
                        <a:t>Type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Operator typeof</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Undefined</a:t>
                      </a:r>
                      <a:endParaRPr/>
                    </a:p>
                  </a:txBody>
                  <a:tcPr marT="91425" marB="91425" marR="91425" marL="91425"/>
                </a:tc>
                <a:tc>
                  <a:txBody>
                    <a:bodyPr/>
                    <a:lstStyle/>
                    <a:p>
                      <a:pPr indent="0" lvl="0" marL="0" rtl="0" algn="l">
                        <a:spcBef>
                          <a:spcPts val="0"/>
                        </a:spcBef>
                        <a:spcAft>
                          <a:spcPts val="0"/>
                        </a:spcAft>
                        <a:buNone/>
                      </a:pPr>
                      <a:r>
                        <a:rPr lang="id"/>
                        <a:t>“undefined”</a:t>
                      </a:r>
                      <a:endParaRPr/>
                    </a:p>
                  </a:txBody>
                  <a:tcPr marT="91425" marB="91425" marR="91425" marL="91425"/>
                </a:tc>
              </a:tr>
              <a:tr h="381000">
                <a:tc>
                  <a:txBody>
                    <a:bodyPr/>
                    <a:lstStyle/>
                    <a:p>
                      <a:pPr indent="0" lvl="0" marL="0" rtl="0" algn="l">
                        <a:spcBef>
                          <a:spcPts val="0"/>
                        </a:spcBef>
                        <a:spcAft>
                          <a:spcPts val="0"/>
                        </a:spcAft>
                        <a:buNone/>
                      </a:pPr>
                      <a:r>
                        <a:rPr lang="id"/>
                        <a:t>Null</a:t>
                      </a:r>
                      <a:endParaRPr/>
                    </a:p>
                  </a:txBody>
                  <a:tcPr marT="91425" marB="91425" marR="91425" marL="91425"/>
                </a:tc>
                <a:tc>
                  <a:txBody>
                    <a:bodyPr/>
                    <a:lstStyle/>
                    <a:p>
                      <a:pPr indent="0" lvl="0" marL="0" rtl="0" algn="l">
                        <a:spcBef>
                          <a:spcPts val="0"/>
                        </a:spcBef>
                        <a:spcAft>
                          <a:spcPts val="0"/>
                        </a:spcAft>
                        <a:buNone/>
                      </a:pPr>
                      <a:r>
                        <a:rPr lang="id"/>
                        <a:t>“object”</a:t>
                      </a:r>
                      <a:endParaRPr/>
                    </a:p>
                  </a:txBody>
                  <a:tcPr marT="91425" marB="91425" marR="91425" marL="91425"/>
                </a:tc>
              </a:tr>
              <a:tr h="381000">
                <a:tc>
                  <a:txBody>
                    <a:bodyPr/>
                    <a:lstStyle/>
                    <a:p>
                      <a:pPr indent="0" lvl="0" marL="0" rtl="0" algn="l">
                        <a:spcBef>
                          <a:spcPts val="0"/>
                        </a:spcBef>
                        <a:spcAft>
                          <a:spcPts val="0"/>
                        </a:spcAft>
                        <a:buNone/>
                      </a:pPr>
                      <a:r>
                        <a:rPr lang="id"/>
                        <a:t>Boolean</a:t>
                      </a:r>
                      <a:endParaRPr/>
                    </a:p>
                  </a:txBody>
                  <a:tcPr marT="91425" marB="91425" marR="91425" marL="91425"/>
                </a:tc>
                <a:tc>
                  <a:txBody>
                    <a:bodyPr/>
                    <a:lstStyle/>
                    <a:p>
                      <a:pPr indent="0" lvl="0" marL="0" rtl="0" algn="l">
                        <a:spcBef>
                          <a:spcPts val="0"/>
                        </a:spcBef>
                        <a:spcAft>
                          <a:spcPts val="0"/>
                        </a:spcAft>
                        <a:buNone/>
                      </a:pPr>
                      <a:r>
                        <a:rPr lang="id"/>
                        <a:t>“boolean”</a:t>
                      </a:r>
                      <a:endParaRPr/>
                    </a:p>
                  </a:txBody>
                  <a:tcPr marT="91425" marB="91425" marR="91425" marL="91425"/>
                </a:tc>
              </a:tr>
              <a:tr h="381000">
                <a:tc>
                  <a:txBody>
                    <a:bodyPr/>
                    <a:lstStyle/>
                    <a:p>
                      <a:pPr indent="0" lvl="0" marL="0" rtl="0" algn="l">
                        <a:spcBef>
                          <a:spcPts val="0"/>
                        </a:spcBef>
                        <a:spcAft>
                          <a:spcPts val="0"/>
                        </a:spcAft>
                        <a:buNone/>
                      </a:pPr>
                      <a:r>
                        <a:rPr lang="id"/>
                        <a:t>Number</a:t>
                      </a:r>
                      <a:endParaRPr/>
                    </a:p>
                  </a:txBody>
                  <a:tcPr marT="91425" marB="91425" marR="91425" marL="91425"/>
                </a:tc>
                <a:tc>
                  <a:txBody>
                    <a:bodyPr/>
                    <a:lstStyle/>
                    <a:p>
                      <a:pPr indent="0" lvl="0" marL="0" rtl="0" algn="l">
                        <a:spcBef>
                          <a:spcPts val="0"/>
                        </a:spcBef>
                        <a:spcAft>
                          <a:spcPts val="0"/>
                        </a:spcAft>
                        <a:buNone/>
                      </a:pPr>
                      <a:r>
                        <a:rPr lang="id"/>
                        <a:t>“number”</a:t>
                      </a:r>
                      <a:endParaRPr/>
                    </a:p>
                  </a:txBody>
                  <a:tcPr marT="91425" marB="91425" marR="91425" marL="91425"/>
                </a:tc>
              </a:tr>
              <a:tr h="381000">
                <a:tc>
                  <a:txBody>
                    <a:bodyPr/>
                    <a:lstStyle/>
                    <a:p>
                      <a:pPr indent="0" lvl="0" marL="0" rtl="0" algn="l">
                        <a:spcBef>
                          <a:spcPts val="0"/>
                        </a:spcBef>
                        <a:spcAft>
                          <a:spcPts val="0"/>
                        </a:spcAft>
                        <a:buNone/>
                      </a:pPr>
                      <a:r>
                        <a:rPr lang="id"/>
                        <a:t>BitInt</a:t>
                      </a:r>
                      <a:endParaRPr/>
                    </a:p>
                  </a:txBody>
                  <a:tcPr marT="91425" marB="91425" marR="91425" marL="91425"/>
                </a:tc>
                <a:tc>
                  <a:txBody>
                    <a:bodyPr/>
                    <a:lstStyle/>
                    <a:p>
                      <a:pPr indent="0" lvl="0" marL="0" rtl="0" algn="l">
                        <a:spcBef>
                          <a:spcPts val="0"/>
                        </a:spcBef>
                        <a:spcAft>
                          <a:spcPts val="0"/>
                        </a:spcAft>
                        <a:buNone/>
                      </a:pPr>
                      <a:r>
                        <a:rPr lang="id"/>
                        <a:t>“bigint”</a:t>
                      </a:r>
                      <a:endParaRPr/>
                    </a:p>
                  </a:txBody>
                  <a:tcPr marT="91425" marB="91425" marR="91425" marL="91425"/>
                </a:tc>
              </a:tr>
              <a:tr h="381000">
                <a:tc>
                  <a:txBody>
                    <a:bodyPr/>
                    <a:lstStyle/>
                    <a:p>
                      <a:pPr indent="0" lvl="0" marL="0" rtl="0" algn="l">
                        <a:spcBef>
                          <a:spcPts val="0"/>
                        </a:spcBef>
                        <a:spcAft>
                          <a:spcPts val="0"/>
                        </a:spcAft>
                        <a:buNone/>
                      </a:pPr>
                      <a:r>
                        <a:rPr lang="id"/>
                        <a:t>String</a:t>
                      </a:r>
                      <a:endParaRPr/>
                    </a:p>
                  </a:txBody>
                  <a:tcPr marT="91425" marB="91425" marR="91425" marL="91425"/>
                </a:tc>
                <a:tc>
                  <a:txBody>
                    <a:bodyPr/>
                    <a:lstStyle/>
                    <a:p>
                      <a:pPr indent="0" lvl="0" marL="0" rtl="0" algn="l">
                        <a:spcBef>
                          <a:spcPts val="0"/>
                        </a:spcBef>
                        <a:spcAft>
                          <a:spcPts val="0"/>
                        </a:spcAft>
                        <a:buNone/>
                      </a:pPr>
                      <a:r>
                        <a:rPr lang="id"/>
                        <a:t>“string”</a:t>
                      </a:r>
                      <a:endParaRPr/>
                    </a:p>
                  </a:txBody>
                  <a:tcPr marT="91425" marB="91425" marR="91425" marL="91425"/>
                </a:tc>
              </a:tr>
              <a:tr h="381000">
                <a:tc>
                  <a:txBody>
                    <a:bodyPr/>
                    <a:lstStyle/>
                    <a:p>
                      <a:pPr indent="0" lvl="0" marL="0" rtl="0" algn="l">
                        <a:spcBef>
                          <a:spcPts val="0"/>
                        </a:spcBef>
                        <a:spcAft>
                          <a:spcPts val="0"/>
                        </a:spcAft>
                        <a:buNone/>
                      </a:pPr>
                      <a:r>
                        <a:rPr lang="id"/>
                        <a:t>Symbol</a:t>
                      </a:r>
                      <a:endParaRPr/>
                    </a:p>
                  </a:txBody>
                  <a:tcPr marT="91425" marB="91425" marR="91425" marL="91425"/>
                </a:tc>
                <a:tc>
                  <a:txBody>
                    <a:bodyPr/>
                    <a:lstStyle/>
                    <a:p>
                      <a:pPr indent="0" lvl="0" marL="0" rtl="0" algn="l">
                        <a:spcBef>
                          <a:spcPts val="0"/>
                        </a:spcBef>
                        <a:spcAft>
                          <a:spcPts val="0"/>
                        </a:spcAft>
                        <a:buNone/>
                      </a:pPr>
                      <a:r>
                        <a:rPr lang="id"/>
                        <a:t>“symbol”</a:t>
                      </a:r>
                      <a:endParaRPr/>
                    </a:p>
                  </a:txBody>
                  <a:tcPr marT="91425" marB="91425" marR="91425" marL="91425"/>
                </a:tc>
              </a:tr>
              <a:tr h="381000">
                <a:tc>
                  <a:txBody>
                    <a:bodyPr/>
                    <a:lstStyle/>
                    <a:p>
                      <a:pPr indent="0" lvl="0" marL="0" rtl="0" algn="l">
                        <a:spcBef>
                          <a:spcPts val="0"/>
                        </a:spcBef>
                        <a:spcAft>
                          <a:spcPts val="0"/>
                        </a:spcAft>
                        <a:buNone/>
                      </a:pPr>
                      <a:r>
                        <a:rPr lang="id"/>
                        <a:t>Function</a:t>
                      </a:r>
                      <a:endParaRPr/>
                    </a:p>
                  </a:txBody>
                  <a:tcPr marT="91425" marB="91425" marR="91425" marL="91425"/>
                </a:tc>
                <a:tc>
                  <a:txBody>
                    <a:bodyPr/>
                    <a:lstStyle/>
                    <a:p>
                      <a:pPr indent="0" lvl="0" marL="0" rtl="0" algn="l">
                        <a:spcBef>
                          <a:spcPts val="0"/>
                        </a:spcBef>
                        <a:spcAft>
                          <a:spcPts val="0"/>
                        </a:spcAft>
                        <a:buNone/>
                      </a:pPr>
                      <a:r>
                        <a:rPr lang="id"/>
                        <a:t>“function”</a:t>
                      </a:r>
                      <a:endParaRPr/>
                    </a:p>
                  </a:txBody>
                  <a:tcPr marT="91425" marB="91425" marR="91425" marL="91425"/>
                </a:tc>
              </a:tr>
              <a:tr h="381000">
                <a:tc>
                  <a:txBody>
                    <a:bodyPr/>
                    <a:lstStyle/>
                    <a:p>
                      <a:pPr indent="0" lvl="0" marL="0" rtl="0" algn="l">
                        <a:spcBef>
                          <a:spcPts val="0"/>
                        </a:spcBef>
                        <a:spcAft>
                          <a:spcPts val="0"/>
                        </a:spcAft>
                        <a:buNone/>
                      </a:pPr>
                      <a:r>
                        <a:rPr lang="id"/>
                        <a:t>Lainnya</a:t>
                      </a:r>
                      <a:endParaRPr/>
                    </a:p>
                  </a:txBody>
                  <a:tcPr marT="91425" marB="91425" marR="91425" marL="91425"/>
                </a:tc>
                <a:tc>
                  <a:txBody>
                    <a:bodyPr/>
                    <a:lstStyle/>
                    <a:p>
                      <a:pPr indent="0" lvl="0" marL="0" rtl="0" algn="l">
                        <a:spcBef>
                          <a:spcPts val="0"/>
                        </a:spcBef>
                        <a:spcAft>
                          <a:spcPts val="0"/>
                        </a:spcAft>
                        <a:buNone/>
                      </a:pPr>
                      <a:r>
                        <a:rPr lang="id"/>
                        <a:t>“object”</a:t>
                      </a:r>
                      <a:endParaRPr/>
                    </a:p>
                  </a:txBody>
                  <a:tcPr marT="91425" marB="91425" marR="91425" marL="91425"/>
                </a:tc>
              </a:tr>
            </a:tbl>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typeof</a:t>
            </a:r>
            <a:endParaRPr/>
          </a:p>
        </p:txBody>
      </p:sp>
      <p:pic>
        <p:nvPicPr>
          <p:cNvPr id="954" name="Google Shape;954;p160"/>
          <p:cNvPicPr preferRelativeResize="0"/>
          <p:nvPr/>
        </p:nvPicPr>
        <p:blipFill>
          <a:blip r:embed="rId3">
            <a:alphaModFix/>
          </a:blip>
          <a:stretch>
            <a:fillRect/>
          </a:stretch>
        </p:blipFill>
        <p:spPr>
          <a:xfrm>
            <a:off x="152400" y="2006250"/>
            <a:ext cx="7942519" cy="29848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
        <p:nvSpPr>
          <p:cNvPr id="965" name="Google Shape;965;p1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 operator adalah operator yang bisa dilakukan untuk mengecek apakah sebuah property ada di dalam object atau tidak</a:t>
            </a:r>
            <a:endParaRPr/>
          </a:p>
          <a:p>
            <a:pPr indent="-311150" lvl="0" marL="457200" rtl="0" algn="l">
              <a:spcBef>
                <a:spcPts val="0"/>
              </a:spcBef>
              <a:spcAft>
                <a:spcPts val="0"/>
              </a:spcAft>
              <a:buSzPts val="1300"/>
              <a:buChar char="●"/>
            </a:pPr>
            <a:r>
              <a:rPr lang="id"/>
              <a:t>Jika property tersebut ada di object, maka hasilnya true, sedangkan jika tidak, maka hasilnya false</a:t>
            </a:r>
            <a:endParaRPr/>
          </a:p>
          <a:p>
            <a:pPr indent="-311150" lvl="0" marL="457200" rtl="0" algn="l">
              <a:spcBef>
                <a:spcPts val="0"/>
              </a:spcBef>
              <a:spcAft>
                <a:spcPts val="0"/>
              </a:spcAft>
              <a:buSzPts val="1300"/>
              <a:buChar char="●"/>
            </a:pPr>
            <a:r>
              <a:rPr lang="id"/>
              <a:t>Tidak hanya di object, In juga bisa digunakan untuk mengecek index di Array</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 Operator</a:t>
            </a:r>
            <a:endParaRPr/>
          </a:p>
        </p:txBody>
      </p:sp>
      <p:pic>
        <p:nvPicPr>
          <p:cNvPr id="971" name="Google Shape;971;p163"/>
          <p:cNvPicPr preferRelativeResize="0"/>
          <p:nvPr/>
        </p:nvPicPr>
        <p:blipFill>
          <a:blip r:embed="rId3">
            <a:alphaModFix/>
          </a:blip>
          <a:stretch>
            <a:fillRect/>
          </a:stretch>
        </p:blipFill>
        <p:spPr>
          <a:xfrm>
            <a:off x="152400" y="2006250"/>
            <a:ext cx="8839201" cy="25727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Peringatan</a:t>
            </a:r>
            <a:endParaRPr/>
          </a:p>
        </p:txBody>
      </p:sp>
      <p:sp>
        <p:nvSpPr>
          <p:cNvPr id="977" name="Google Shape;977;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 operator hanya akan mengecek apakah sebuah property atau index ada atau tidak</a:t>
            </a:r>
            <a:endParaRPr/>
          </a:p>
          <a:p>
            <a:pPr indent="-311150" lvl="0" marL="457200" rtl="0" algn="l">
              <a:spcBef>
                <a:spcPts val="0"/>
              </a:spcBef>
              <a:spcAft>
                <a:spcPts val="0"/>
              </a:spcAft>
              <a:buSzPts val="1300"/>
              <a:buChar char="●"/>
            </a:pPr>
            <a:r>
              <a:rPr lang="id"/>
              <a:t>Jadi walaupun nilai property atau index nya undefined atau null, maka tetap akan dianggap ada</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 Operator Undefined/Null Property</a:t>
            </a:r>
            <a:endParaRPr/>
          </a:p>
        </p:txBody>
      </p:sp>
      <p:pic>
        <p:nvPicPr>
          <p:cNvPr id="983" name="Google Shape;983;p165"/>
          <p:cNvPicPr preferRelativeResize="0"/>
          <p:nvPr/>
        </p:nvPicPr>
        <p:blipFill>
          <a:blip r:embed="rId3">
            <a:alphaModFix/>
          </a:blip>
          <a:stretch>
            <a:fillRect/>
          </a:stretch>
        </p:blipFill>
        <p:spPr>
          <a:xfrm>
            <a:off x="152400" y="2006250"/>
            <a:ext cx="8682018" cy="2984849"/>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6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
        <p:nvSpPr>
          <p:cNvPr id="994" name="Google Shape;994;p1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Ternary operator adalah operator sederhana dari if statement</a:t>
            </a:r>
            <a:endParaRPr/>
          </a:p>
          <a:p>
            <a:pPr indent="-311150" lvl="0" marL="457200" rtl="0" algn="l">
              <a:spcBef>
                <a:spcPts val="0"/>
              </a:spcBef>
              <a:spcAft>
                <a:spcPts val="0"/>
              </a:spcAft>
              <a:buSzPts val="1300"/>
              <a:buChar char="●"/>
            </a:pPr>
            <a:r>
              <a:rPr lang="id"/>
              <a:t>Ternary operator terdiri dari  kondisi yang dievaluasi, jika menghasilkan true maka nilai pertama diambil, jika false, maka nilai kedua diambil</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Ternary Operator</a:t>
            </a:r>
            <a:endParaRPr/>
          </a:p>
        </p:txBody>
      </p:sp>
      <p:pic>
        <p:nvPicPr>
          <p:cNvPr id="1000" name="Google Shape;1000;p168"/>
          <p:cNvPicPr preferRelativeResize="0"/>
          <p:nvPr/>
        </p:nvPicPr>
        <p:blipFill>
          <a:blip r:embed="rId3">
            <a:alphaModFix/>
          </a:blip>
          <a:stretch>
            <a:fillRect/>
          </a:stretch>
        </p:blipFill>
        <p:spPr>
          <a:xfrm>
            <a:off x="152400" y="2006250"/>
            <a:ext cx="8452893" cy="298485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Ternary Operator</a:t>
            </a:r>
            <a:endParaRPr/>
          </a:p>
        </p:txBody>
      </p:sp>
      <p:pic>
        <p:nvPicPr>
          <p:cNvPr id="1006" name="Google Shape;1006;p169"/>
          <p:cNvPicPr preferRelativeResize="0"/>
          <p:nvPr/>
        </p:nvPicPr>
        <p:blipFill>
          <a:blip r:embed="rId3">
            <a:alphaModFix/>
          </a:blip>
          <a:stretch>
            <a:fillRect/>
          </a:stretch>
        </p:blipFill>
        <p:spPr>
          <a:xfrm>
            <a:off x="152400" y="2006250"/>
            <a:ext cx="8839201" cy="1543786"/>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7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Nullish Coalescing Operator</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Nullish Coalescing Operator</a:t>
            </a:r>
            <a:endParaRPr/>
          </a:p>
        </p:txBody>
      </p:sp>
      <p:sp>
        <p:nvSpPr>
          <p:cNvPr id="1017" name="Google Shape;1017;p1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Nullist value adalah null dan undefined</a:t>
            </a:r>
            <a:endParaRPr/>
          </a:p>
          <a:p>
            <a:pPr indent="-311150" lvl="0" marL="457200" rtl="0" algn="l">
              <a:spcBef>
                <a:spcPts val="0"/>
              </a:spcBef>
              <a:spcAft>
                <a:spcPts val="0"/>
              </a:spcAft>
              <a:buSzPts val="1300"/>
              <a:buChar char="●"/>
            </a:pPr>
            <a:r>
              <a:rPr lang="id"/>
              <a:t>Nullist coalescing operator (??) adalah operator mirip dengan ternary operator, yang membedakan adalah pada kondisi, jika bernilai null atau undefined, baru value default nya diambil</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Nullish Coalescing Operator</a:t>
            </a:r>
            <a:endParaRPr/>
          </a:p>
        </p:txBody>
      </p:sp>
      <p:pic>
        <p:nvPicPr>
          <p:cNvPr id="1023" name="Google Shape;1023;p172"/>
          <p:cNvPicPr preferRelativeResize="0"/>
          <p:nvPr/>
        </p:nvPicPr>
        <p:blipFill>
          <a:blip r:embed="rId3">
            <a:alphaModFix/>
          </a:blip>
          <a:stretch>
            <a:fillRect/>
          </a:stretch>
        </p:blipFill>
        <p:spPr>
          <a:xfrm>
            <a:off x="152400" y="2006250"/>
            <a:ext cx="8839200" cy="263463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Nullish Coalescing Operator</a:t>
            </a:r>
            <a:endParaRPr/>
          </a:p>
        </p:txBody>
      </p:sp>
      <p:pic>
        <p:nvPicPr>
          <p:cNvPr id="1029" name="Google Shape;1029;p173"/>
          <p:cNvPicPr preferRelativeResize="0"/>
          <p:nvPr/>
        </p:nvPicPr>
        <p:blipFill>
          <a:blip r:embed="rId3">
            <a:alphaModFix/>
          </a:blip>
          <a:stretch>
            <a:fillRect/>
          </a:stretch>
        </p:blipFill>
        <p:spPr>
          <a:xfrm>
            <a:off x="152400" y="2006250"/>
            <a:ext cx="8839201" cy="23407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Kode JavaScript</a:t>
            </a:r>
            <a:endParaRPr/>
          </a:p>
        </p:txBody>
      </p:sp>
      <p:sp>
        <p:nvSpPr>
          <p:cNvPr id="247" name="Google Shape;247;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beberapa cara untuk membuat kode JavaScript</a:t>
            </a:r>
            <a:endParaRPr/>
          </a:p>
          <a:p>
            <a:pPr indent="-311150" lvl="0" marL="457200" rtl="0" algn="l">
              <a:spcBef>
                <a:spcPts val="0"/>
              </a:spcBef>
              <a:spcAft>
                <a:spcPts val="0"/>
              </a:spcAft>
              <a:buSzPts val="1300"/>
              <a:buChar char="●"/>
            </a:pPr>
            <a:r>
              <a:rPr lang="id"/>
              <a:t>Bisa langsung di file HTML</a:t>
            </a:r>
            <a:endParaRPr/>
          </a:p>
          <a:p>
            <a:pPr indent="-311150" lvl="0" marL="457200" rtl="0" algn="l">
              <a:spcBef>
                <a:spcPts val="0"/>
              </a:spcBef>
              <a:spcAft>
                <a:spcPts val="0"/>
              </a:spcAft>
              <a:buSzPts val="1300"/>
              <a:buChar char="●"/>
            </a:pPr>
            <a:r>
              <a:rPr lang="id"/>
              <a:t>Atau bisa menggunakan file .js (ekstensi untuk JavaScript), lalu di include di dalam file HTML</a:t>
            </a:r>
            <a:endParaRPr/>
          </a:p>
          <a:p>
            <a:pPr indent="-311150" lvl="0" marL="457200" rtl="0" algn="l">
              <a:spcBef>
                <a:spcPts val="0"/>
              </a:spcBef>
              <a:spcAft>
                <a:spcPts val="0"/>
              </a:spcAft>
              <a:buSzPts val="1300"/>
              <a:buChar char="●"/>
            </a:pPr>
            <a:r>
              <a:rPr lang="id"/>
              <a:t>Pada praktek course ini kita akan menggunakan HTML langsung agar mudah membuat kode program nya</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Chaining</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Chaining</a:t>
            </a:r>
            <a:endParaRPr/>
          </a:p>
        </p:txBody>
      </p:sp>
      <p:sp>
        <p:nvSpPr>
          <p:cNvPr id="1040" name="Google Shape;1040;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Optional chaining operator (?) merupakan operator yang digunakan untuk mengamankan ketika kita ingin mengakses property sebuah object dari data nullish</a:t>
            </a:r>
            <a:endParaRPr/>
          </a:p>
          <a:p>
            <a:pPr indent="-311150" lvl="0" marL="457200" rtl="0" algn="l">
              <a:spcBef>
                <a:spcPts val="0"/>
              </a:spcBef>
              <a:spcAft>
                <a:spcPts val="0"/>
              </a:spcAft>
              <a:buSzPts val="1300"/>
              <a:buChar char="●"/>
            </a:pPr>
            <a:r>
              <a:rPr lang="id"/>
              <a:t>Jika kita mencoba mengakses property dari sebuah object dari data nullish tanpa menggunakan optional chaining operator, maka akan terjadi error</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 Mengakses Property Nullish</a:t>
            </a:r>
            <a:endParaRPr/>
          </a:p>
        </p:txBody>
      </p:sp>
      <p:pic>
        <p:nvPicPr>
          <p:cNvPr id="1046" name="Google Shape;1046;p176"/>
          <p:cNvPicPr preferRelativeResize="0"/>
          <p:nvPr/>
        </p:nvPicPr>
        <p:blipFill>
          <a:blip r:embed="rId3">
            <a:alphaModFix/>
          </a:blip>
          <a:stretch>
            <a:fillRect/>
          </a:stretch>
        </p:blipFill>
        <p:spPr>
          <a:xfrm>
            <a:off x="152400" y="2006250"/>
            <a:ext cx="8153400" cy="18097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Error Mengakses Property Nullish</a:t>
            </a:r>
            <a:endParaRPr/>
          </a:p>
        </p:txBody>
      </p:sp>
      <p:pic>
        <p:nvPicPr>
          <p:cNvPr id="1052" name="Google Shape;1052;p177"/>
          <p:cNvPicPr preferRelativeResize="0"/>
          <p:nvPr/>
        </p:nvPicPr>
        <p:blipFill>
          <a:blip r:embed="rId3">
            <a:alphaModFix/>
          </a:blip>
          <a:stretch>
            <a:fillRect/>
          </a:stretch>
        </p:blipFill>
        <p:spPr>
          <a:xfrm>
            <a:off x="152400" y="2006250"/>
            <a:ext cx="8839199" cy="265176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Pengecekan Menggunakan If</a:t>
            </a:r>
            <a:endParaRPr/>
          </a:p>
        </p:txBody>
      </p:sp>
      <p:pic>
        <p:nvPicPr>
          <p:cNvPr id="1058" name="Google Shape;1058;p178"/>
          <p:cNvPicPr preferRelativeResize="0"/>
          <p:nvPr/>
        </p:nvPicPr>
        <p:blipFill>
          <a:blip r:embed="rId3">
            <a:alphaModFix/>
          </a:blip>
          <a:stretch>
            <a:fillRect/>
          </a:stretch>
        </p:blipFill>
        <p:spPr>
          <a:xfrm>
            <a:off x="152400" y="2006250"/>
            <a:ext cx="8839200" cy="2830764"/>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Optional Chaining</a:t>
            </a:r>
            <a:endParaRPr/>
          </a:p>
        </p:txBody>
      </p:sp>
      <p:pic>
        <p:nvPicPr>
          <p:cNvPr id="1064" name="Google Shape;1064;p179"/>
          <p:cNvPicPr preferRelativeResize="0"/>
          <p:nvPr/>
        </p:nvPicPr>
        <p:blipFill>
          <a:blip r:embed="rId3">
            <a:alphaModFix/>
          </a:blip>
          <a:stretch>
            <a:fillRect/>
          </a:stretch>
        </p:blipFill>
        <p:spPr>
          <a:xfrm>
            <a:off x="152400" y="2006250"/>
            <a:ext cx="8058150" cy="14478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Falsy dan Truthy</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Falsy</a:t>
            </a:r>
            <a:endParaRPr/>
          </a:p>
        </p:txBody>
      </p:sp>
      <p:sp>
        <p:nvSpPr>
          <p:cNvPr id="1075" name="Google Shape;1075;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Falsy atau kadang ditulis falsey, adalah value yang ketika dalam konteks boolean, dia dianggap false</a:t>
            </a:r>
            <a:endParaRPr/>
          </a:p>
          <a:p>
            <a:pPr indent="-311150" lvl="0" marL="457200" rtl="0" algn="l">
              <a:spcBef>
                <a:spcPts val="0"/>
              </a:spcBef>
              <a:spcAft>
                <a:spcPts val="0"/>
              </a:spcAft>
              <a:buSzPts val="1300"/>
              <a:buChar char="●"/>
            </a:pPr>
            <a:r>
              <a:rPr lang="id"/>
              <a:t>Ini adalah salah satu fitur unik dari JavaScript, yang berguna, namun kadang juga sering membingungkan</a:t>
            </a:r>
            <a:endParaRPr/>
          </a:p>
          <a:p>
            <a:pPr indent="-311150" lvl="0" marL="457200" rtl="0" algn="l">
              <a:spcBef>
                <a:spcPts val="0"/>
              </a:spcBef>
              <a:spcAft>
                <a:spcPts val="0"/>
              </a:spcAft>
              <a:buSzPts val="1300"/>
              <a:buChar char="●"/>
            </a:pPr>
            <a:r>
              <a:rPr lang="id"/>
              <a:t>Jadi di JavaScript, kondisi itu tidak hanya bisa boolean, tapi diluar boolean pun bisa, namun kita harus tahu beberapa data falsy, atau dianggap false</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 Falsy</a:t>
            </a:r>
            <a:endParaRPr/>
          </a:p>
        </p:txBody>
      </p:sp>
      <p:graphicFrame>
        <p:nvGraphicFramePr>
          <p:cNvPr id="1081" name="Google Shape;1081;p182"/>
          <p:cNvGraphicFramePr/>
          <p:nvPr/>
        </p:nvGraphicFramePr>
        <p:xfrm>
          <a:off x="952500" y="2002275"/>
          <a:ext cx="3000000" cy="3000000"/>
        </p:xfrm>
        <a:graphic>
          <a:graphicData uri="http://schemas.openxmlformats.org/drawingml/2006/table">
            <a:tbl>
              <a:tblPr>
                <a:noFill/>
                <a:tableStyleId>{A9AC046E-20C9-4268-8CA1-217AFCF39513}</a:tableStyleId>
              </a:tblPr>
              <a:tblGrid>
                <a:gridCol w="3619500"/>
                <a:gridCol w="3619500"/>
              </a:tblGrid>
              <a:tr h="381000">
                <a:tc>
                  <a:txBody>
                    <a:bodyPr/>
                    <a:lstStyle/>
                    <a:p>
                      <a:pPr indent="0" lvl="0" marL="0" rtl="0" algn="l">
                        <a:spcBef>
                          <a:spcPts val="0"/>
                        </a:spcBef>
                        <a:spcAft>
                          <a:spcPts val="0"/>
                        </a:spcAft>
                        <a:buNone/>
                      </a:pPr>
                      <a:r>
                        <a:rPr lang="id"/>
                        <a:t>Data dianggap Falsy</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Boolean false</a:t>
                      </a:r>
                      <a:endParaRPr/>
                    </a:p>
                  </a:txBody>
                  <a:tcPr marT="91425" marB="91425" marR="91425" marL="91425"/>
                </a:tc>
              </a:tr>
              <a:tr h="381000">
                <a:tc>
                  <a:txBody>
                    <a:bodyPr/>
                    <a:lstStyle/>
                    <a:p>
                      <a:pPr indent="0" lvl="0" marL="0" rtl="0" algn="l">
                        <a:spcBef>
                          <a:spcPts val="0"/>
                        </a:spcBef>
                        <a:spcAft>
                          <a:spcPts val="0"/>
                        </a:spcAft>
                        <a:buNone/>
                      </a:pPr>
                      <a:r>
                        <a:rPr lang="id"/>
                        <a:t>0, -0</a:t>
                      </a:r>
                      <a:endParaRPr/>
                    </a:p>
                  </a:txBody>
                  <a:tcPr marT="91425" marB="91425" marR="91425" marL="91425"/>
                </a:tc>
                <a:tc>
                  <a:txBody>
                    <a:bodyPr/>
                    <a:lstStyle/>
                    <a:p>
                      <a:pPr indent="0" lvl="0" marL="0" rtl="0" algn="l">
                        <a:spcBef>
                          <a:spcPts val="0"/>
                        </a:spcBef>
                        <a:spcAft>
                          <a:spcPts val="0"/>
                        </a:spcAft>
                        <a:buNone/>
                      </a:pPr>
                      <a:r>
                        <a:rPr lang="id"/>
                        <a:t>Number 0 dan -0 dianggap false</a:t>
                      </a:r>
                      <a:endParaRPr/>
                    </a:p>
                  </a:txBody>
                  <a:tcPr marT="91425" marB="91425" marR="91425" marL="91425"/>
                </a:tc>
              </a:tr>
              <a:tr h="381000">
                <a:tc>
                  <a:txBody>
                    <a:bodyPr/>
                    <a:lstStyle/>
                    <a:p>
                      <a:pPr indent="0" lvl="0" marL="0" rtl="0" algn="l">
                        <a:spcBef>
                          <a:spcPts val="0"/>
                        </a:spcBef>
                        <a:spcAft>
                          <a:spcPts val="0"/>
                        </a:spcAft>
                        <a:buNone/>
                      </a:pPr>
                      <a:r>
                        <a:rPr lang="id"/>
                        <a:t>“”, ‘’, ``</a:t>
                      </a:r>
                      <a:endParaRPr/>
                    </a:p>
                  </a:txBody>
                  <a:tcPr marT="91425" marB="91425" marR="91425" marL="91425"/>
                </a:tc>
                <a:tc>
                  <a:txBody>
                    <a:bodyPr/>
                    <a:lstStyle/>
                    <a:p>
                      <a:pPr indent="0" lvl="0" marL="0" rtl="0" algn="l">
                        <a:spcBef>
                          <a:spcPts val="0"/>
                        </a:spcBef>
                        <a:spcAft>
                          <a:spcPts val="0"/>
                        </a:spcAft>
                        <a:buNone/>
                      </a:pPr>
                      <a:r>
                        <a:rPr lang="id"/>
                        <a:t>Semua string kosong dianggap false</a:t>
                      </a:r>
                      <a:endParaRPr/>
                    </a:p>
                  </a:txBody>
                  <a:tcPr marT="91425" marB="91425" marR="91425" marL="91425"/>
                </a:tc>
              </a:tr>
              <a:tr h="381000">
                <a:tc>
                  <a:txBody>
                    <a:bodyPr/>
                    <a:lstStyle/>
                    <a:p>
                      <a:pPr indent="0" lvl="0" marL="0" rtl="0" algn="l">
                        <a:spcBef>
                          <a:spcPts val="0"/>
                        </a:spcBef>
                        <a:spcAft>
                          <a:spcPts val="0"/>
                        </a:spcAft>
                        <a:buNone/>
                      </a:pPr>
                      <a:r>
                        <a:rPr lang="id"/>
                        <a:t>null</a:t>
                      </a:r>
                      <a:endParaRPr/>
                    </a:p>
                  </a:txBody>
                  <a:tcPr marT="91425" marB="91425" marR="91425" marL="91425"/>
                </a:tc>
                <a:tc>
                  <a:txBody>
                    <a:bodyPr/>
                    <a:lstStyle/>
                    <a:p>
                      <a:pPr indent="0" lvl="0" marL="0" rtl="0" algn="l">
                        <a:spcBef>
                          <a:spcPts val="0"/>
                        </a:spcBef>
                        <a:spcAft>
                          <a:spcPts val="0"/>
                        </a:spcAft>
                        <a:buNone/>
                      </a:pPr>
                      <a:r>
                        <a:rPr lang="id"/>
                        <a:t>null dianggap false</a:t>
                      </a:r>
                      <a:endParaRPr/>
                    </a:p>
                  </a:txBody>
                  <a:tcPr marT="91425" marB="91425" marR="91425" marL="91425"/>
                </a:tc>
              </a:tr>
              <a:tr h="381000">
                <a:tc>
                  <a:txBody>
                    <a:bodyPr/>
                    <a:lstStyle/>
                    <a:p>
                      <a:pPr indent="0" lvl="0" marL="0" rtl="0" algn="l">
                        <a:spcBef>
                          <a:spcPts val="0"/>
                        </a:spcBef>
                        <a:spcAft>
                          <a:spcPts val="0"/>
                        </a:spcAft>
                        <a:buNone/>
                      </a:pPr>
                      <a:r>
                        <a:rPr lang="id"/>
                        <a:t>undefined</a:t>
                      </a:r>
                      <a:endParaRPr/>
                    </a:p>
                  </a:txBody>
                  <a:tcPr marT="91425" marB="91425" marR="91425" marL="91425"/>
                </a:tc>
                <a:tc>
                  <a:txBody>
                    <a:bodyPr/>
                    <a:lstStyle/>
                    <a:p>
                      <a:pPr indent="0" lvl="0" marL="0" rtl="0" algn="l">
                        <a:spcBef>
                          <a:spcPts val="0"/>
                        </a:spcBef>
                        <a:spcAft>
                          <a:spcPts val="0"/>
                        </a:spcAft>
                        <a:buNone/>
                      </a:pPr>
                      <a:r>
                        <a:rPr lang="id"/>
                        <a:t>undefined dianggap false</a:t>
                      </a:r>
                      <a:endParaRPr/>
                    </a:p>
                  </a:txBody>
                  <a:tcPr marT="91425" marB="91425" marR="91425" marL="91425"/>
                </a:tc>
              </a:tr>
              <a:tr h="381000">
                <a:tc>
                  <a:txBody>
                    <a:bodyPr/>
                    <a:lstStyle/>
                    <a:p>
                      <a:pPr indent="0" lvl="0" marL="0" rtl="0" algn="l">
                        <a:spcBef>
                          <a:spcPts val="0"/>
                        </a:spcBef>
                        <a:spcAft>
                          <a:spcPts val="0"/>
                        </a:spcAft>
                        <a:buNone/>
                      </a:pPr>
                      <a:r>
                        <a:rPr lang="id"/>
                        <a:t>NaN</a:t>
                      </a:r>
                      <a:endParaRPr/>
                    </a:p>
                  </a:txBody>
                  <a:tcPr marT="91425" marB="91425" marR="91425" marL="91425"/>
                </a:tc>
                <a:tc>
                  <a:txBody>
                    <a:bodyPr/>
                    <a:lstStyle/>
                    <a:p>
                      <a:pPr indent="0" lvl="0" marL="0" rtl="0" algn="l">
                        <a:spcBef>
                          <a:spcPts val="0"/>
                        </a:spcBef>
                        <a:spcAft>
                          <a:spcPts val="0"/>
                        </a:spcAft>
                        <a:buNone/>
                      </a:pPr>
                      <a:r>
                        <a:rPr lang="id"/>
                        <a:t>Not a Number dianggap false</a:t>
                      </a:r>
                      <a:endParaRPr/>
                    </a:p>
                  </a:txBody>
                  <a:tcPr marT="91425" marB="91425" marR="91425" marL="91425"/>
                </a:tc>
              </a:tr>
            </a:tbl>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Truthy</a:t>
            </a:r>
            <a:endParaRPr/>
          </a:p>
        </p:txBody>
      </p:sp>
      <p:sp>
        <p:nvSpPr>
          <p:cNvPr id="1087" name="Google Shape;1087;p1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Truthy adalah kebalikan dari falsy, dimana data nya dianggap bernilai true</a:t>
            </a:r>
            <a:endParaRPr/>
          </a:p>
          <a:p>
            <a:pPr indent="-311150" lvl="0" marL="457200" rtl="0" algn="l">
              <a:spcBef>
                <a:spcPts val="0"/>
              </a:spcBef>
              <a:spcAft>
                <a:spcPts val="0"/>
              </a:spcAft>
              <a:buSzPts val="1300"/>
              <a:buChar char="●"/>
            </a:pPr>
            <a:r>
              <a:rPr lang="id"/>
              <a:t>Sederhana sekali sebenarnya untuk mengetahui sebuah data itu adalah truthy, yaitu data yang bukan bernilai falsy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Script JavaScript</a:t>
            </a:r>
            <a:endParaRPr/>
          </a:p>
        </p:txBody>
      </p:sp>
      <p:pic>
        <p:nvPicPr>
          <p:cNvPr id="253" name="Google Shape;253;p40"/>
          <p:cNvPicPr preferRelativeResize="0"/>
          <p:nvPr/>
        </p:nvPicPr>
        <p:blipFill>
          <a:blip r:embed="rId3">
            <a:alphaModFix/>
          </a:blip>
          <a:stretch>
            <a:fillRect/>
          </a:stretch>
        </p:blipFill>
        <p:spPr>
          <a:xfrm>
            <a:off x="152400" y="2006250"/>
            <a:ext cx="8839201" cy="2589261"/>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Falsy dan Truthy</a:t>
            </a:r>
            <a:endParaRPr/>
          </a:p>
        </p:txBody>
      </p:sp>
      <p:pic>
        <p:nvPicPr>
          <p:cNvPr id="1093" name="Google Shape;1093;p184"/>
          <p:cNvPicPr preferRelativeResize="0"/>
          <p:nvPr/>
        </p:nvPicPr>
        <p:blipFill>
          <a:blip r:embed="rId3">
            <a:alphaModFix/>
          </a:blip>
          <a:stretch>
            <a:fillRect/>
          </a:stretch>
        </p:blipFill>
        <p:spPr>
          <a:xfrm>
            <a:off x="152400" y="2006250"/>
            <a:ext cx="8647998" cy="29848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 di Non Boolean</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 di Non Boolean</a:t>
            </a:r>
            <a:endParaRPr/>
          </a:p>
        </p:txBody>
      </p:sp>
      <p:sp>
        <p:nvSpPr>
          <p:cNvPr id="1104" name="Google Shape;1104;p1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operator logika AND (&amp;&amp;) dan OR (||)  digunakan untuk dua data boolean</a:t>
            </a:r>
            <a:endParaRPr/>
          </a:p>
          <a:p>
            <a:pPr indent="-311150" lvl="0" marL="457200" rtl="0" algn="l">
              <a:spcBef>
                <a:spcPts val="0"/>
              </a:spcBef>
              <a:spcAft>
                <a:spcPts val="0"/>
              </a:spcAft>
              <a:buSzPts val="1300"/>
              <a:buChar char="●"/>
            </a:pPr>
            <a:r>
              <a:rPr lang="id"/>
              <a:t>Namun berbeda di JavaScript, kita bisa menggunakan operator logika AND dan OR untuk tipe data non boolean</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OR (||) di Non Boolean</a:t>
            </a:r>
            <a:endParaRPr/>
          </a:p>
        </p:txBody>
      </p:sp>
      <p:sp>
        <p:nvSpPr>
          <p:cNvPr id="1110" name="Google Shape;1110;p1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OR (||), membaca dari kiri ke kanan. </a:t>
            </a:r>
            <a:endParaRPr/>
          </a:p>
          <a:p>
            <a:pPr indent="-311150" lvl="0" marL="457200" rtl="0" algn="l">
              <a:spcBef>
                <a:spcPts val="0"/>
              </a:spcBef>
              <a:spcAft>
                <a:spcPts val="0"/>
              </a:spcAft>
              <a:buSzPts val="1300"/>
              <a:buChar char="●"/>
            </a:pPr>
            <a:r>
              <a:rPr lang="id"/>
              <a:t>Operator ini akan mengambil nilai pertama yang truthy. </a:t>
            </a:r>
            <a:endParaRPr/>
          </a:p>
          <a:p>
            <a:pPr indent="-311150" lvl="0" marL="457200" rtl="0" algn="l">
              <a:spcBef>
                <a:spcPts val="0"/>
              </a:spcBef>
              <a:spcAft>
                <a:spcPts val="0"/>
              </a:spcAft>
              <a:buSzPts val="1300"/>
              <a:buChar char="●"/>
            </a:pPr>
            <a:r>
              <a:rPr lang="id"/>
              <a:t>Jika tidak ada satupun yang bernilai truthy, maka yang terakhir yang akan diambil</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OR (||)</a:t>
            </a:r>
            <a:endParaRPr/>
          </a:p>
        </p:txBody>
      </p:sp>
      <p:pic>
        <p:nvPicPr>
          <p:cNvPr id="1116" name="Google Shape;1116;p188"/>
          <p:cNvPicPr preferRelativeResize="0"/>
          <p:nvPr/>
        </p:nvPicPr>
        <p:blipFill>
          <a:blip r:embed="rId3">
            <a:alphaModFix/>
          </a:blip>
          <a:stretch>
            <a:fillRect/>
          </a:stretch>
        </p:blipFill>
        <p:spPr>
          <a:xfrm>
            <a:off x="152400" y="2006250"/>
            <a:ext cx="8839200" cy="246888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AND (&amp;&amp;) di Non Boolean</a:t>
            </a:r>
            <a:endParaRPr/>
          </a:p>
        </p:txBody>
      </p:sp>
      <p:sp>
        <p:nvSpPr>
          <p:cNvPr id="1122" name="Google Shape;1122;p1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AND (||), membaca dari kiri ke kanan. </a:t>
            </a:r>
            <a:endParaRPr/>
          </a:p>
          <a:p>
            <a:pPr indent="-311150" lvl="0" marL="457200" rtl="0" algn="l">
              <a:spcBef>
                <a:spcPts val="0"/>
              </a:spcBef>
              <a:spcAft>
                <a:spcPts val="0"/>
              </a:spcAft>
              <a:buSzPts val="1300"/>
              <a:buChar char="●"/>
            </a:pPr>
            <a:r>
              <a:rPr lang="id"/>
              <a:t>Operator ini akan mengambil nilai pertama yang falsy. </a:t>
            </a:r>
            <a:endParaRPr/>
          </a:p>
          <a:p>
            <a:pPr indent="-311150" lvl="0" marL="457200" rtl="0" algn="l">
              <a:spcBef>
                <a:spcPts val="0"/>
              </a:spcBef>
              <a:spcAft>
                <a:spcPts val="0"/>
              </a:spcAft>
              <a:buSzPts val="1300"/>
              <a:buChar char="●"/>
            </a:pPr>
            <a:r>
              <a:rPr lang="id"/>
              <a:t>Jika tidak ada satupun yang bernilai falsy, maka yang terakhir yang akan diambil</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AND (&amp;&amp;)</a:t>
            </a:r>
            <a:endParaRPr/>
          </a:p>
        </p:txBody>
      </p:sp>
      <p:pic>
        <p:nvPicPr>
          <p:cNvPr id="1128" name="Google Shape;1128;p190"/>
          <p:cNvPicPr preferRelativeResize="0"/>
          <p:nvPr/>
        </p:nvPicPr>
        <p:blipFill>
          <a:blip r:embed="rId3">
            <a:alphaModFix/>
          </a:blip>
          <a:stretch>
            <a:fillRect/>
          </a:stretch>
        </p:blipFill>
        <p:spPr>
          <a:xfrm>
            <a:off x="152400" y="2006250"/>
            <a:ext cx="8839198" cy="2410691"/>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
        <p:nvSpPr>
          <p:cNvPr id="1139" name="Google Shape;1139;p1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adalah salah satu kata kunci yang bisa digunakan untuk melakukan perulangan</a:t>
            </a:r>
            <a:endParaRPr/>
          </a:p>
          <a:p>
            <a:pPr indent="-311150" lvl="0" marL="457200" rtl="0" algn="l">
              <a:spcBef>
                <a:spcPts val="0"/>
              </a:spcBef>
              <a:spcAft>
                <a:spcPts val="0"/>
              </a:spcAft>
              <a:buSzPts val="1300"/>
              <a:buChar char="●"/>
            </a:pPr>
            <a:r>
              <a:rPr lang="id"/>
              <a:t>Blok kode yang terdapat di dalam for akan selalu diulangi selama kondisi for terpenuhi</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Sintak Perulangan For</a:t>
            </a:r>
            <a:endParaRPr/>
          </a:p>
        </p:txBody>
      </p:sp>
      <p:sp>
        <p:nvSpPr>
          <p:cNvPr id="1145" name="Google Shape;1145;p1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for(init statement; kondisi; post statement){</a:t>
            </a:r>
            <a:br>
              <a:rPr lang="id"/>
            </a:br>
            <a:r>
              <a:rPr lang="id"/>
              <a:t>   // block perulangan</a:t>
            </a:r>
            <a:br>
              <a:rPr lang="id"/>
            </a:br>
            <a:r>
              <a:rPr lang="id"/>
              <a:t>}</a:t>
            </a:r>
            <a:endParaRPr/>
          </a:p>
          <a:p>
            <a:pPr indent="-311150" lvl="0" marL="457200" rtl="0" algn="l">
              <a:spcBef>
                <a:spcPts val="1600"/>
              </a:spcBef>
              <a:spcAft>
                <a:spcPts val="0"/>
              </a:spcAft>
              <a:buSzPts val="1300"/>
              <a:buChar char="●"/>
            </a:pPr>
            <a:r>
              <a:rPr lang="id"/>
              <a:t>Init statement akan dieksekusi hanya sekali di awal sebelum perulangan</a:t>
            </a:r>
            <a:endParaRPr/>
          </a:p>
          <a:p>
            <a:pPr indent="-311150" lvl="0" marL="457200" rtl="0" algn="l">
              <a:spcBef>
                <a:spcPts val="0"/>
              </a:spcBef>
              <a:spcAft>
                <a:spcPts val="0"/>
              </a:spcAft>
              <a:buSzPts val="1300"/>
              <a:buChar char="●"/>
            </a:pPr>
            <a:r>
              <a:rPr lang="id"/>
              <a:t>Kondisi akan dilakukan pengecekan dalam setiap perulangan, jika true perulangan akan dilakukan, jika false perulangan akan berhenti</a:t>
            </a:r>
            <a:endParaRPr/>
          </a:p>
          <a:p>
            <a:pPr indent="-311150" lvl="0" marL="457200" rtl="0" algn="l">
              <a:spcBef>
                <a:spcPts val="0"/>
              </a:spcBef>
              <a:spcAft>
                <a:spcPts val="0"/>
              </a:spcAft>
              <a:buSzPts val="1300"/>
              <a:buChar char="●"/>
            </a:pPr>
            <a:r>
              <a:rPr lang="id"/>
              <a:t>Post statement akan dieksekusi setiap kali diakhir perulangan</a:t>
            </a:r>
            <a:endParaRPr/>
          </a:p>
          <a:p>
            <a:pPr indent="-311150" lvl="0" marL="457200" rtl="0" algn="l">
              <a:spcBef>
                <a:spcPts val="0"/>
              </a:spcBef>
              <a:spcAft>
                <a:spcPts val="0"/>
              </a:spcAft>
              <a:buSzPts val="1300"/>
              <a:buChar char="●"/>
            </a:pPr>
            <a:r>
              <a:rPr lang="id"/>
              <a:t>Init statement, Kondisi dan Post Statement tidak wajib diisi, jika Kondisi tidak diisi, berarti kondisi selalu bernilai true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Include Script JavaScript</a:t>
            </a:r>
            <a:endParaRPr/>
          </a:p>
        </p:txBody>
      </p:sp>
      <p:pic>
        <p:nvPicPr>
          <p:cNvPr id="259" name="Google Shape;259;p41"/>
          <p:cNvPicPr preferRelativeResize="0"/>
          <p:nvPr/>
        </p:nvPicPr>
        <p:blipFill>
          <a:blip r:embed="rId3">
            <a:alphaModFix/>
          </a:blip>
          <a:stretch>
            <a:fillRect/>
          </a:stretch>
        </p:blipFill>
        <p:spPr>
          <a:xfrm>
            <a:off x="152400" y="2006250"/>
            <a:ext cx="8839202" cy="2136141"/>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Tanpa Henti</a:t>
            </a:r>
            <a:endParaRPr/>
          </a:p>
        </p:txBody>
      </p:sp>
      <p:pic>
        <p:nvPicPr>
          <p:cNvPr id="1151" name="Google Shape;1151;p194"/>
          <p:cNvPicPr preferRelativeResize="0"/>
          <p:nvPr/>
        </p:nvPicPr>
        <p:blipFill>
          <a:blip r:embed="rId3">
            <a:alphaModFix/>
          </a:blip>
          <a:stretch>
            <a:fillRect/>
          </a:stretch>
        </p:blipFill>
        <p:spPr>
          <a:xfrm>
            <a:off x="152400" y="2006250"/>
            <a:ext cx="8839200" cy="2339353"/>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Kondisi</a:t>
            </a:r>
            <a:endParaRPr/>
          </a:p>
        </p:txBody>
      </p:sp>
      <p:pic>
        <p:nvPicPr>
          <p:cNvPr id="1157" name="Google Shape;1157;p195"/>
          <p:cNvPicPr preferRelativeResize="0"/>
          <p:nvPr/>
        </p:nvPicPr>
        <p:blipFill>
          <a:blip r:embed="rId3">
            <a:alphaModFix/>
          </a:blip>
          <a:stretch>
            <a:fillRect/>
          </a:stretch>
        </p:blipFill>
        <p:spPr>
          <a:xfrm>
            <a:off x="152400" y="2006250"/>
            <a:ext cx="8839200" cy="229692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Init Statement</a:t>
            </a:r>
            <a:endParaRPr/>
          </a:p>
        </p:txBody>
      </p:sp>
      <p:pic>
        <p:nvPicPr>
          <p:cNvPr id="1163" name="Google Shape;1163;p196"/>
          <p:cNvPicPr preferRelativeResize="0"/>
          <p:nvPr/>
        </p:nvPicPr>
        <p:blipFill>
          <a:blip r:embed="rId3">
            <a:alphaModFix/>
          </a:blip>
          <a:stretch>
            <a:fillRect/>
          </a:stretch>
        </p:blipFill>
        <p:spPr>
          <a:xfrm>
            <a:off x="152400" y="2006250"/>
            <a:ext cx="8839201" cy="1880339"/>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Post Statement</a:t>
            </a:r>
            <a:endParaRPr/>
          </a:p>
        </p:txBody>
      </p:sp>
      <p:pic>
        <p:nvPicPr>
          <p:cNvPr id="1169" name="Google Shape;1169;p197"/>
          <p:cNvPicPr preferRelativeResize="0"/>
          <p:nvPr/>
        </p:nvPicPr>
        <p:blipFill>
          <a:blip r:embed="rId3">
            <a:alphaModFix/>
          </a:blip>
          <a:stretch>
            <a:fillRect/>
          </a:stretch>
        </p:blipFill>
        <p:spPr>
          <a:xfrm>
            <a:off x="152400" y="2006250"/>
            <a:ext cx="8839201" cy="1458168"/>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a:t>
            </a:r>
            <a:r>
              <a:rPr lang="id"/>
              <a:t> Loop</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
        <p:nvSpPr>
          <p:cNvPr id="1180" name="Google Shape;1180;p1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While loop adalah versi perulangan yang lebih sederhana dibanding for loop</a:t>
            </a:r>
            <a:endParaRPr/>
          </a:p>
          <a:p>
            <a:pPr indent="-311150" lvl="0" marL="457200" rtl="0" algn="l">
              <a:spcBef>
                <a:spcPts val="0"/>
              </a:spcBef>
              <a:spcAft>
                <a:spcPts val="0"/>
              </a:spcAft>
              <a:buSzPts val="1300"/>
              <a:buChar char="●"/>
            </a:pPr>
            <a:r>
              <a:rPr lang="id"/>
              <a:t>Di while loop, hanya terdapat kondisi perulangan, tanpa ada init statement dan post statement</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While Loop</a:t>
            </a:r>
            <a:endParaRPr/>
          </a:p>
        </p:txBody>
      </p:sp>
      <p:pic>
        <p:nvPicPr>
          <p:cNvPr id="1186" name="Google Shape;1186;p200"/>
          <p:cNvPicPr preferRelativeResize="0"/>
          <p:nvPr/>
        </p:nvPicPr>
        <p:blipFill>
          <a:blip r:embed="rId3">
            <a:alphaModFix/>
          </a:blip>
          <a:stretch>
            <a:fillRect/>
          </a:stretch>
        </p:blipFill>
        <p:spPr>
          <a:xfrm>
            <a:off x="152400" y="2006250"/>
            <a:ext cx="8839198" cy="2077136"/>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2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a:t>
            </a:r>
            <a:r>
              <a:rPr lang="id"/>
              <a:t>While Loop</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 Loop</a:t>
            </a:r>
            <a:endParaRPr/>
          </a:p>
        </p:txBody>
      </p:sp>
      <p:sp>
        <p:nvSpPr>
          <p:cNvPr id="1197" name="Google Shape;1197;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 While loop adalah perulangan yang mirip dengan while</a:t>
            </a:r>
            <a:endParaRPr/>
          </a:p>
          <a:p>
            <a:pPr indent="-311150" lvl="0" marL="457200" rtl="0" algn="l">
              <a:spcBef>
                <a:spcPts val="0"/>
              </a:spcBef>
              <a:spcAft>
                <a:spcPts val="0"/>
              </a:spcAft>
              <a:buSzPts val="1300"/>
              <a:buChar char="●"/>
            </a:pPr>
            <a:r>
              <a:rPr lang="id"/>
              <a:t>Perbedaannya hanya pada pengecekan kondisi</a:t>
            </a:r>
            <a:endParaRPr/>
          </a:p>
          <a:p>
            <a:pPr indent="-311150" lvl="0" marL="457200" rtl="0" algn="l">
              <a:spcBef>
                <a:spcPts val="0"/>
              </a:spcBef>
              <a:spcAft>
                <a:spcPts val="0"/>
              </a:spcAft>
              <a:buSzPts val="1300"/>
              <a:buChar char="●"/>
            </a:pPr>
            <a:r>
              <a:rPr lang="id"/>
              <a:t>Pengecekan kondisi di while loop dilakukan di awal sebelum perulangan dilakukan, sedangkan di do while loop dilakukan setelah perulangan dilakukan</a:t>
            </a:r>
            <a:endParaRPr/>
          </a:p>
          <a:p>
            <a:pPr indent="-311150" lvl="0" marL="457200" rtl="0" algn="l">
              <a:spcBef>
                <a:spcPts val="0"/>
              </a:spcBef>
              <a:spcAft>
                <a:spcPts val="0"/>
              </a:spcAft>
              <a:buSzPts val="1300"/>
              <a:buChar char="●"/>
            </a:pPr>
            <a:r>
              <a:rPr lang="id"/>
              <a:t>Oleh karena itu dalam do while loop, minimal pasti sekali perulangan dilakukan walaupun kondisi tidak bernilai true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 While Loop</a:t>
            </a:r>
            <a:endParaRPr/>
          </a:p>
        </p:txBody>
      </p:sp>
      <p:pic>
        <p:nvPicPr>
          <p:cNvPr id="1203" name="Google Shape;1203;p203"/>
          <p:cNvPicPr preferRelativeResize="0"/>
          <p:nvPr/>
        </p:nvPicPr>
        <p:blipFill>
          <a:blip r:embed="rId3">
            <a:alphaModFix/>
          </a:blip>
          <a:stretch>
            <a:fillRect/>
          </a:stretch>
        </p:blipFill>
        <p:spPr>
          <a:xfrm>
            <a:off x="152400" y="2006250"/>
            <a:ext cx="8839202" cy="23707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Titik Koma</a:t>
            </a:r>
            <a:endParaRPr/>
          </a:p>
        </p:txBody>
      </p:sp>
      <p:sp>
        <p:nvSpPr>
          <p:cNvPr id="265" name="Google Shape;265;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mirip seperti bahasa pemrograman C/C++, dimana di akhir tiap statement kode program, kita perlu menambahkan ; (titik koma)</a:t>
            </a:r>
            <a:endParaRPr/>
          </a:p>
          <a:p>
            <a:pPr indent="-311150" lvl="0" marL="457200" rtl="0" algn="l">
              <a:spcBef>
                <a:spcPts val="0"/>
              </a:spcBef>
              <a:spcAft>
                <a:spcPts val="0"/>
              </a:spcAft>
              <a:buSzPts val="1300"/>
              <a:buChar char="●"/>
            </a:pPr>
            <a:r>
              <a:rPr lang="id"/>
              <a:t>Namun, di JavaScript tanda ; (titik koma) tidak wajib, jadi kita bisa menambahkan ataupun tidak.</a:t>
            </a:r>
            <a:endParaRPr/>
          </a:p>
          <a:p>
            <a:pPr indent="-311150" lvl="0" marL="457200" rtl="0" algn="l">
              <a:spcBef>
                <a:spcPts val="0"/>
              </a:spcBef>
              <a:spcAft>
                <a:spcPts val="0"/>
              </a:spcAft>
              <a:buSzPts val="1300"/>
              <a:buChar char="●"/>
            </a:pPr>
            <a:r>
              <a:rPr lang="id"/>
              <a:t>Sangat disarankan konsisten, jika ingin menggunakan titik koma, gunakan disemua tempat, jika tidak, jangan gunakan di semua tempat</a:t>
            </a:r>
            <a:endParaRPr/>
          </a:p>
          <a:p>
            <a:pPr indent="-311150" lvl="0" marL="457200" rtl="0" algn="l">
              <a:spcBef>
                <a:spcPts val="0"/>
              </a:spcBef>
              <a:spcAft>
                <a:spcPts val="0"/>
              </a:spcAft>
              <a:buSzPts val="1300"/>
              <a:buChar char="●"/>
            </a:pPr>
            <a:r>
              <a:rPr lang="id"/>
              <a:t>Saya sendiri lebih merekomendasikan menggunakan titik koma</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2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dan Continue</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
        <p:nvSpPr>
          <p:cNvPr id="1214" name="Google Shape;1214;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switch statement, kita sudah mengenal kata kunci break, yaitu untuk menghentikan case dalam switch</a:t>
            </a:r>
            <a:endParaRPr/>
          </a:p>
          <a:p>
            <a:pPr indent="-311150" lvl="0" marL="457200" rtl="0" algn="l">
              <a:spcBef>
                <a:spcPts val="0"/>
              </a:spcBef>
              <a:spcAft>
                <a:spcPts val="0"/>
              </a:spcAft>
              <a:buSzPts val="1300"/>
              <a:buChar char="●"/>
            </a:pPr>
            <a:r>
              <a:rPr lang="id"/>
              <a:t>Sama dengan pada perulangan, break juga digunakan untuk menghentikan seluruh perulangan.</a:t>
            </a:r>
            <a:endParaRPr/>
          </a:p>
          <a:p>
            <a:pPr indent="-311150" lvl="0" marL="457200" rtl="0" algn="l">
              <a:spcBef>
                <a:spcPts val="0"/>
              </a:spcBef>
              <a:spcAft>
                <a:spcPts val="0"/>
              </a:spcAft>
              <a:buSzPts val="1300"/>
              <a:buChar char="●"/>
            </a:pPr>
            <a:r>
              <a:rPr lang="id"/>
              <a:t>Namun berbeda dengan continue, continue digunakan untuk menghentikan perulangan saat ini, lalu melanjutkan ke perulangan selanjutnya</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a:t>
            </a:r>
            <a:endParaRPr/>
          </a:p>
        </p:txBody>
      </p:sp>
      <p:pic>
        <p:nvPicPr>
          <p:cNvPr id="1220" name="Google Shape;1220;p206"/>
          <p:cNvPicPr preferRelativeResize="0"/>
          <p:nvPr/>
        </p:nvPicPr>
        <p:blipFill>
          <a:blip r:embed="rId3">
            <a:alphaModFix/>
          </a:blip>
          <a:stretch>
            <a:fillRect/>
          </a:stretch>
        </p:blipFill>
        <p:spPr>
          <a:xfrm>
            <a:off x="152400" y="2006250"/>
            <a:ext cx="7522900" cy="2984849"/>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a:t>
            </a:r>
            <a:endParaRPr/>
          </a:p>
        </p:txBody>
      </p:sp>
      <p:pic>
        <p:nvPicPr>
          <p:cNvPr id="1226" name="Google Shape;1226;p207"/>
          <p:cNvPicPr preferRelativeResize="0"/>
          <p:nvPr/>
        </p:nvPicPr>
        <p:blipFill>
          <a:blip r:embed="rId3">
            <a:alphaModFix/>
          </a:blip>
          <a:stretch>
            <a:fillRect/>
          </a:stretch>
        </p:blipFill>
        <p:spPr>
          <a:xfrm>
            <a:off x="152400" y="2006250"/>
            <a:ext cx="8839200" cy="2629704"/>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2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
        <p:nvSpPr>
          <p:cNvPr id="1237" name="Google Shape;1237;p2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Label merupakan penanda yang bisa digunakan dengan kata kunci break dan continue</a:t>
            </a:r>
            <a:endParaRPr/>
          </a:p>
          <a:p>
            <a:pPr indent="-311150" lvl="0" marL="457200" rtl="0" algn="l">
              <a:spcBef>
                <a:spcPts val="0"/>
              </a:spcBef>
              <a:spcAft>
                <a:spcPts val="0"/>
              </a:spcAft>
              <a:buSzPts val="1300"/>
              <a:buChar char="●"/>
            </a:pPr>
            <a:r>
              <a:rPr lang="id"/>
              <a:t>Secara default saat kita melakukan break atau continue, dia akan melakukan terhadap perulangan dimana kode break dan continue itu digunakan</a:t>
            </a:r>
            <a:endParaRPr/>
          </a:p>
          <a:p>
            <a:pPr indent="-311150" lvl="0" marL="457200" rtl="0" algn="l">
              <a:spcBef>
                <a:spcPts val="0"/>
              </a:spcBef>
              <a:spcAft>
                <a:spcPts val="0"/>
              </a:spcAft>
              <a:buSzPts val="1300"/>
              <a:buChar char="●"/>
            </a:pPr>
            <a:r>
              <a:rPr lang="id"/>
              <a:t>Dengan menggunakan label, kita bisa melakukan break dan continue terhadap perulangan yang kita inginkan, asalkan pada perulangannya kita gunakan label</a:t>
            </a:r>
            <a:endParaRPr/>
          </a:p>
          <a:p>
            <a:pPr indent="-311150" lvl="0" marL="457200" rtl="0" algn="l">
              <a:spcBef>
                <a:spcPts val="0"/>
              </a:spcBef>
              <a:spcAft>
                <a:spcPts val="0"/>
              </a:spcAft>
              <a:buSzPts val="1300"/>
              <a:buChar char="●"/>
            </a:pPr>
            <a:r>
              <a:rPr lang="id"/>
              <a:t>Untuk membuat label, kita bisa gunakan nama label lalu diikuti dengan : (titik dua)</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Label</a:t>
            </a:r>
            <a:endParaRPr/>
          </a:p>
        </p:txBody>
      </p:sp>
      <p:pic>
        <p:nvPicPr>
          <p:cNvPr id="1243" name="Google Shape;1243;p210"/>
          <p:cNvPicPr preferRelativeResize="0"/>
          <p:nvPr/>
        </p:nvPicPr>
        <p:blipFill>
          <a:blip r:embed="rId3">
            <a:alphaModFix/>
          </a:blip>
          <a:stretch>
            <a:fillRect/>
          </a:stretch>
        </p:blipFill>
        <p:spPr>
          <a:xfrm>
            <a:off x="152400" y="2006250"/>
            <a:ext cx="8839198" cy="2674644"/>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 atau Break di Label</a:t>
            </a:r>
            <a:endParaRPr/>
          </a:p>
        </p:txBody>
      </p:sp>
      <p:pic>
        <p:nvPicPr>
          <p:cNvPr id="1249" name="Google Shape;1249;p211"/>
          <p:cNvPicPr preferRelativeResize="0"/>
          <p:nvPr/>
        </p:nvPicPr>
        <p:blipFill>
          <a:blip r:embed="rId3">
            <a:alphaModFix/>
          </a:blip>
          <a:stretch>
            <a:fillRect/>
          </a:stretch>
        </p:blipFill>
        <p:spPr>
          <a:xfrm>
            <a:off x="152400" y="2006250"/>
            <a:ext cx="7376496" cy="298485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
        <p:nvSpPr>
          <p:cNvPr id="1260" name="Google Shape;1260;p2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In merupakan perulangan for yang digunakan untuk mengiterasi seluruh data property di object atau index di array</a:t>
            </a:r>
            <a:endParaRPr/>
          </a:p>
          <a:p>
            <a:pPr indent="-311150" lvl="0" marL="457200" rtl="0" algn="l">
              <a:spcBef>
                <a:spcPts val="0"/>
              </a:spcBef>
              <a:spcAft>
                <a:spcPts val="0"/>
              </a:spcAft>
              <a:buSzPts val="1300"/>
              <a:buChar char="●"/>
            </a:pPr>
            <a:r>
              <a:rPr lang="id"/>
              <a:t>Walaupun for in bisa digunakan untuk Array, namun tidak direkomendasikan untuk Array, karena biasanya kita jarang sekali butuh data index untuk Array, kita bisa menggunakan For Of (yang dibahas setelah ini)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In di Object</a:t>
            </a:r>
            <a:endParaRPr/>
          </a:p>
        </p:txBody>
      </p:sp>
      <p:pic>
        <p:nvPicPr>
          <p:cNvPr id="1266" name="Google Shape;1266;p214"/>
          <p:cNvPicPr preferRelativeResize="0"/>
          <p:nvPr/>
        </p:nvPicPr>
        <p:blipFill>
          <a:blip r:embed="rId3">
            <a:alphaModFix/>
          </a:blip>
          <a:stretch>
            <a:fillRect/>
          </a:stretch>
        </p:blipFill>
        <p:spPr>
          <a:xfrm>
            <a:off x="152400" y="2006250"/>
            <a:ext cx="8839199" cy="2877579"/>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In di Array</a:t>
            </a:r>
            <a:endParaRPr/>
          </a:p>
        </p:txBody>
      </p:sp>
      <p:pic>
        <p:nvPicPr>
          <p:cNvPr id="1272" name="Google Shape;1272;p215"/>
          <p:cNvPicPr preferRelativeResize="0"/>
          <p:nvPr/>
        </p:nvPicPr>
        <p:blipFill>
          <a:blip r:embed="rId3">
            <a:alphaModFix/>
          </a:blip>
          <a:stretch>
            <a:fillRect/>
          </a:stretch>
        </p:blipFill>
        <p:spPr>
          <a:xfrm>
            <a:off x="152400" y="2006250"/>
            <a:ext cx="8839201" cy="216692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2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Of</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Of</a:t>
            </a:r>
            <a:endParaRPr/>
          </a:p>
        </p:txBody>
      </p:sp>
      <p:sp>
        <p:nvSpPr>
          <p:cNvPr id="1283" name="Google Shape;1283;p2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For In digunakan untuk melakukan iterasi property atau index, berbeda dengan For Of, ini digunakan untuk melakukan iterasi terhadap isi value dari iterable object, seperti Array, String dan lain-lain</a:t>
            </a:r>
            <a:endParaRPr/>
          </a:p>
          <a:p>
            <a:pPr indent="-311150" lvl="0" marL="457200" rtl="0" algn="l">
              <a:spcBef>
                <a:spcPts val="0"/>
              </a:spcBef>
              <a:spcAft>
                <a:spcPts val="0"/>
              </a:spcAft>
              <a:buSzPts val="1300"/>
              <a:buChar char="●"/>
            </a:pPr>
            <a:r>
              <a:rPr lang="id"/>
              <a:t>For of tidak bisa digunakan untuk melakukan iterasi data di object, karena object bukanlah iterable.</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Of di Array</a:t>
            </a:r>
            <a:endParaRPr/>
          </a:p>
        </p:txBody>
      </p:sp>
      <p:pic>
        <p:nvPicPr>
          <p:cNvPr id="1289" name="Google Shape;1289;p218"/>
          <p:cNvPicPr preferRelativeResize="0"/>
          <p:nvPr/>
        </p:nvPicPr>
        <p:blipFill>
          <a:blip r:embed="rId3">
            <a:alphaModFix/>
          </a:blip>
          <a:stretch>
            <a:fillRect/>
          </a:stretch>
        </p:blipFill>
        <p:spPr>
          <a:xfrm>
            <a:off x="152400" y="2006250"/>
            <a:ext cx="8839198" cy="2446405"/>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Of di String</a:t>
            </a:r>
            <a:endParaRPr/>
          </a:p>
        </p:txBody>
      </p:sp>
      <p:pic>
        <p:nvPicPr>
          <p:cNvPr id="1295" name="Google Shape;1295;p219"/>
          <p:cNvPicPr preferRelativeResize="0"/>
          <p:nvPr/>
        </p:nvPicPr>
        <p:blipFill>
          <a:blip r:embed="rId3">
            <a:alphaModFix/>
          </a:blip>
          <a:stretch>
            <a:fillRect/>
          </a:stretch>
        </p:blipFill>
        <p:spPr>
          <a:xfrm>
            <a:off x="152400" y="2006250"/>
            <a:ext cx="8839200" cy="2712458"/>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a:t>
            </a:r>
            <a:endParaRPr/>
          </a:p>
        </p:txBody>
      </p:sp>
      <p:sp>
        <p:nvSpPr>
          <p:cNvPr id="1306" name="Google Shape;1306;p2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With statement merupakan fitur yang digunakan untuk menurunkan sebuah scope data</a:t>
            </a:r>
            <a:endParaRPr/>
          </a:p>
          <a:p>
            <a:pPr indent="-311150" lvl="0" marL="457200" rtl="0" algn="l">
              <a:spcBef>
                <a:spcPts val="0"/>
              </a:spcBef>
              <a:spcAft>
                <a:spcPts val="0"/>
              </a:spcAft>
              <a:buSzPts val="1300"/>
              <a:buChar char="●"/>
            </a:pPr>
            <a:r>
              <a:rPr lang="id"/>
              <a:t>Dengan menggunakan with statement, kita bisa mengakses property dalam sebuah data tanpa harus menyebut datanya</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With Statement</a:t>
            </a:r>
            <a:endParaRPr/>
          </a:p>
        </p:txBody>
      </p:sp>
      <p:pic>
        <p:nvPicPr>
          <p:cNvPr id="1312" name="Google Shape;1312;p222"/>
          <p:cNvPicPr preferRelativeResize="0"/>
          <p:nvPr/>
        </p:nvPicPr>
        <p:blipFill>
          <a:blip r:embed="rId3">
            <a:alphaModFix/>
          </a:blip>
          <a:stretch>
            <a:fillRect/>
          </a:stretch>
        </p:blipFill>
        <p:spPr>
          <a:xfrm>
            <a:off x="152400" y="2006250"/>
            <a:ext cx="7719441" cy="2984851"/>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With Statement</a:t>
            </a:r>
            <a:endParaRPr/>
          </a:p>
        </p:txBody>
      </p:sp>
      <p:pic>
        <p:nvPicPr>
          <p:cNvPr id="1318" name="Google Shape;1318;p223"/>
          <p:cNvPicPr preferRelativeResize="0"/>
          <p:nvPr/>
        </p:nvPicPr>
        <p:blipFill>
          <a:blip r:embed="rId3">
            <a:alphaModFix/>
          </a:blip>
          <a:stretch>
            <a:fillRect/>
          </a:stretch>
        </p:blipFill>
        <p:spPr>
          <a:xfrm>
            <a:off x="152400" y="2006250"/>
            <a:ext cx="5212350"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
        <p:nvSpPr>
          <p:cNvPr id="276" name="Google Shape;276;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Komentar adalah kode program yang tidak akan dieksekusi ketika dibaca</a:t>
            </a:r>
            <a:endParaRPr/>
          </a:p>
          <a:p>
            <a:pPr indent="-311150" lvl="0" marL="457200" rtl="0" algn="l">
              <a:spcBef>
                <a:spcPts val="0"/>
              </a:spcBef>
              <a:spcAft>
                <a:spcPts val="0"/>
              </a:spcAft>
              <a:buSzPts val="1300"/>
              <a:buChar char="●"/>
            </a:pPr>
            <a:r>
              <a:rPr lang="id"/>
              <a:t>Komentar biasanya digunakan sebagai informasi tambahan atau petunjuk</a:t>
            </a:r>
            <a:endParaRPr/>
          </a:p>
          <a:p>
            <a:pPr indent="-311150" lvl="0" marL="457200" rtl="0" algn="l">
              <a:spcBef>
                <a:spcPts val="0"/>
              </a:spcBef>
              <a:spcAft>
                <a:spcPts val="0"/>
              </a:spcAft>
              <a:buSzPts val="1300"/>
              <a:buChar char="●"/>
            </a:pPr>
            <a:r>
              <a:rPr lang="id"/>
              <a:t>Di JavaScript, kita bisa menambahkan kode komentar</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 Tidak Direkomendasikan</a:t>
            </a:r>
            <a:endParaRPr/>
          </a:p>
        </p:txBody>
      </p:sp>
      <p:sp>
        <p:nvSpPr>
          <p:cNvPr id="1324" name="Google Shape;1324;p2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fitur with statement ini sangat menarik</a:t>
            </a:r>
            <a:endParaRPr/>
          </a:p>
          <a:p>
            <a:pPr indent="-311150" lvl="0" marL="457200" rtl="0" algn="l">
              <a:spcBef>
                <a:spcPts val="0"/>
              </a:spcBef>
              <a:spcAft>
                <a:spcPts val="0"/>
              </a:spcAft>
              <a:buSzPts val="1300"/>
              <a:buChar char="●"/>
            </a:pPr>
            <a:r>
              <a:rPr lang="id"/>
              <a:t>Namun kebanyakan orang tidak merekomendasikan penggunaan with statement</a:t>
            </a:r>
            <a:endParaRPr/>
          </a:p>
          <a:p>
            <a:pPr indent="-311150" lvl="0" marL="457200" rtl="0" algn="l">
              <a:spcBef>
                <a:spcPts val="0"/>
              </a:spcBef>
              <a:spcAft>
                <a:spcPts val="0"/>
              </a:spcAft>
              <a:buSzPts val="1300"/>
              <a:buChar char="●"/>
            </a:pPr>
            <a:r>
              <a:rPr lang="id"/>
              <a:t>Hal ini dikarenakan with statement kadang membuat sebuah kode menjadi ambigu</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Ambigu di With Statement</a:t>
            </a:r>
            <a:endParaRPr/>
          </a:p>
        </p:txBody>
      </p:sp>
      <p:pic>
        <p:nvPicPr>
          <p:cNvPr id="1330" name="Google Shape;1330;p225"/>
          <p:cNvPicPr preferRelativeResize="0"/>
          <p:nvPr/>
        </p:nvPicPr>
        <p:blipFill>
          <a:blip r:embed="rId3">
            <a:alphaModFix/>
          </a:blip>
          <a:stretch>
            <a:fillRect/>
          </a:stretch>
        </p:blipFill>
        <p:spPr>
          <a:xfrm>
            <a:off x="152400" y="2006250"/>
            <a:ext cx="6682214" cy="2984851"/>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1341" name="Google Shape;1341;p2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a:t>
            </a:r>
            <a:r>
              <a:rPr lang="id"/>
              <a:t> adalah blok kode program yang akan berjalan saat kita panggil</a:t>
            </a:r>
            <a:endParaRPr/>
          </a:p>
          <a:p>
            <a:pPr indent="-311150" lvl="0" marL="457200" rtl="0" algn="l">
              <a:spcBef>
                <a:spcPts val="0"/>
              </a:spcBef>
              <a:spcAft>
                <a:spcPts val="0"/>
              </a:spcAft>
              <a:buSzPts val="1300"/>
              <a:buChar char="●"/>
            </a:pPr>
            <a:r>
              <a:rPr lang="id"/>
              <a:t>Sebelumnya kita sudah menggunakan function writeln() untuk menampilkan tulisan di html</a:t>
            </a:r>
            <a:endParaRPr/>
          </a:p>
          <a:p>
            <a:pPr indent="-311150" lvl="0" marL="457200" rtl="0" algn="l">
              <a:spcBef>
                <a:spcPts val="0"/>
              </a:spcBef>
              <a:spcAft>
                <a:spcPts val="0"/>
              </a:spcAft>
              <a:buSzPts val="1300"/>
              <a:buChar char="●"/>
            </a:pPr>
            <a:r>
              <a:rPr lang="id"/>
              <a:t>Untuk membuat function, kita bisa menggunakan kata kunci function, lalu diikuti dengan nama function, kurung () dan diakhiri dengan block kurung {}</a:t>
            </a:r>
            <a:endParaRPr/>
          </a:p>
          <a:p>
            <a:pPr indent="-311150" lvl="0" marL="457200" rtl="0" algn="l">
              <a:spcBef>
                <a:spcPts val="0"/>
              </a:spcBef>
              <a:spcAft>
                <a:spcPts val="0"/>
              </a:spcAft>
              <a:buSzPts val="1300"/>
              <a:buChar char="●"/>
            </a:pPr>
            <a:r>
              <a:rPr lang="id"/>
              <a:t>Kita bisa memanggil function dengan menggunakan nama function lalu diikuti dengan kurung ()</a:t>
            </a:r>
            <a:endParaRPr/>
          </a:p>
          <a:p>
            <a:pPr indent="-311150" lvl="0" marL="457200" rtl="0" algn="l">
              <a:spcBef>
                <a:spcPts val="0"/>
              </a:spcBef>
              <a:spcAft>
                <a:spcPts val="0"/>
              </a:spcAft>
              <a:buSzPts val="1300"/>
              <a:buChar char="●"/>
            </a:pPr>
            <a:r>
              <a:rPr lang="id"/>
              <a:t>Di bahasa pemrograman lain, function juga disebut dengan method</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1347" name="Google Shape;1347;p228"/>
          <p:cNvPicPr preferRelativeResize="0"/>
          <p:nvPr/>
        </p:nvPicPr>
        <p:blipFill>
          <a:blip r:embed="rId3">
            <a:alphaModFix/>
          </a:blip>
          <a:stretch>
            <a:fillRect/>
          </a:stretch>
        </p:blipFill>
        <p:spPr>
          <a:xfrm>
            <a:off x="152400" y="2006250"/>
            <a:ext cx="8839199" cy="2708574"/>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Parameter</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r>
              <a:rPr lang="id"/>
              <a:t> Parameter</a:t>
            </a:r>
            <a:endParaRPr/>
          </a:p>
        </p:txBody>
      </p:sp>
      <p:sp>
        <p:nvSpPr>
          <p:cNvPr id="1358" name="Google Shape;1358;p2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mengirim informasi ke function yang ingin kita panggil</a:t>
            </a:r>
            <a:endParaRPr/>
          </a:p>
          <a:p>
            <a:pPr indent="-311150" lvl="0" marL="457200" rtl="0" algn="l">
              <a:spcBef>
                <a:spcPts val="0"/>
              </a:spcBef>
              <a:spcAft>
                <a:spcPts val="0"/>
              </a:spcAft>
              <a:buSzPts val="1300"/>
              <a:buChar char="●"/>
            </a:pPr>
            <a:r>
              <a:rPr lang="id"/>
              <a:t>Untuk melakukan hal tersebut, kita perlu menambahkan parameter atau argument di function yang sudah kita buat</a:t>
            </a:r>
            <a:endParaRPr/>
          </a:p>
          <a:p>
            <a:pPr indent="-311150" lvl="0" marL="457200" rtl="0" algn="l">
              <a:spcBef>
                <a:spcPts val="0"/>
              </a:spcBef>
              <a:spcAft>
                <a:spcPts val="0"/>
              </a:spcAft>
              <a:buSzPts val="1300"/>
              <a:buChar char="●"/>
            </a:pPr>
            <a:r>
              <a:rPr lang="id"/>
              <a:t>Parameter ditempatkan di dalam kurung () di deklarasi method</a:t>
            </a:r>
            <a:endParaRPr/>
          </a:p>
          <a:p>
            <a:pPr indent="-311150" lvl="0" marL="457200" rtl="0" algn="l">
              <a:spcBef>
                <a:spcPts val="0"/>
              </a:spcBef>
              <a:spcAft>
                <a:spcPts val="0"/>
              </a:spcAft>
              <a:buSzPts val="1300"/>
              <a:buChar char="●"/>
            </a:pPr>
            <a:r>
              <a:rPr lang="id"/>
              <a:t>Parameter bisa lebih dari satu, jika lebih dari satu, harus dipisah menggunakan tanda koma</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Parameter</a:t>
            </a:r>
            <a:endParaRPr/>
          </a:p>
        </p:txBody>
      </p:sp>
      <p:pic>
        <p:nvPicPr>
          <p:cNvPr id="1364" name="Google Shape;1364;p231"/>
          <p:cNvPicPr preferRelativeResize="0"/>
          <p:nvPr/>
        </p:nvPicPr>
        <p:blipFill>
          <a:blip r:embed="rId3">
            <a:alphaModFix/>
          </a:blip>
          <a:stretch>
            <a:fillRect/>
          </a:stretch>
        </p:blipFill>
        <p:spPr>
          <a:xfrm>
            <a:off x="152400" y="2006250"/>
            <a:ext cx="8687039" cy="298485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r>
              <a:rPr lang="id"/>
              <a:t> Return Value</a:t>
            </a:r>
            <a:endParaRPr/>
          </a:p>
        </p:txBody>
      </p:sp>
      <p:sp>
        <p:nvSpPr>
          <p:cNvPr id="1375" name="Google Shape;1375;p2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function itu tidak menghasilkan value apapun, namun jika kita ingin, kita bisa membuat sebuah function mengembalikan value</a:t>
            </a:r>
            <a:endParaRPr/>
          </a:p>
          <a:p>
            <a:pPr indent="-311150" lvl="0" marL="457200" rtl="0" algn="l">
              <a:spcBef>
                <a:spcPts val="0"/>
              </a:spcBef>
              <a:spcAft>
                <a:spcPts val="0"/>
              </a:spcAft>
              <a:buSzPts val="1300"/>
              <a:buChar char="●"/>
            </a:pPr>
            <a:r>
              <a:rPr lang="id"/>
              <a:t>Agar function bisa menghasilkan value, kita bisa menggunakan kata kunci return di dalam function nya.</a:t>
            </a:r>
            <a:endParaRPr/>
          </a:p>
          <a:p>
            <a:pPr indent="-311150" lvl="0" marL="457200" rtl="0" algn="l">
              <a:spcBef>
                <a:spcPts val="0"/>
              </a:spcBef>
              <a:spcAft>
                <a:spcPts val="0"/>
              </a:spcAft>
              <a:buSzPts val="1300"/>
              <a:buChar char="●"/>
            </a:pPr>
            <a:r>
              <a:rPr lang="id"/>
              <a:t>Dan di dalam block function, untuk menghasilkan nilai tersebut, kita harus menggunakan kata kunci return, lalu diikuti dengan data yang ingin kita hasilkan.</a:t>
            </a:r>
            <a:endParaRPr/>
          </a:p>
          <a:p>
            <a:pPr indent="-311150" lvl="0" marL="457200" rtl="0" algn="l">
              <a:spcBef>
                <a:spcPts val="0"/>
              </a:spcBef>
              <a:spcAft>
                <a:spcPts val="0"/>
              </a:spcAft>
              <a:buSzPts val="1300"/>
              <a:buChar char="●"/>
            </a:pPr>
            <a:r>
              <a:rPr lang="id"/>
              <a:t>Function hanya bisa mengembalikan satu data, jika kita ingin mengembalikan beberapa data sekaligus, kita bisa menggunakan Array sebagai return value nya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Komentar</a:t>
            </a:r>
            <a:endParaRPr/>
          </a:p>
        </p:txBody>
      </p:sp>
      <p:pic>
        <p:nvPicPr>
          <p:cNvPr id="282" name="Google Shape;282;p45"/>
          <p:cNvPicPr preferRelativeResize="0"/>
          <p:nvPr/>
        </p:nvPicPr>
        <p:blipFill>
          <a:blip r:embed="rId3">
            <a:alphaModFix/>
          </a:blip>
          <a:stretch>
            <a:fillRect/>
          </a:stretch>
        </p:blipFill>
        <p:spPr>
          <a:xfrm>
            <a:off x="152400" y="2006250"/>
            <a:ext cx="6443343" cy="2984849"/>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a:t>
            </a:r>
            <a:endParaRPr/>
          </a:p>
        </p:txBody>
      </p:sp>
      <p:pic>
        <p:nvPicPr>
          <p:cNvPr id="1381" name="Google Shape;1381;p234"/>
          <p:cNvPicPr preferRelativeResize="0"/>
          <p:nvPr/>
        </p:nvPicPr>
        <p:blipFill>
          <a:blip r:embed="rId3">
            <a:alphaModFix/>
          </a:blip>
          <a:stretch>
            <a:fillRect/>
          </a:stretch>
        </p:blipFill>
        <p:spPr>
          <a:xfrm>
            <a:off x="152400" y="2006250"/>
            <a:ext cx="8839202" cy="2682485"/>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 Lebih Dari Satu</a:t>
            </a:r>
            <a:endParaRPr/>
          </a:p>
        </p:txBody>
      </p:sp>
      <p:pic>
        <p:nvPicPr>
          <p:cNvPr id="1387" name="Google Shape;1387;p235"/>
          <p:cNvPicPr preferRelativeResize="0"/>
          <p:nvPr/>
        </p:nvPicPr>
        <p:blipFill>
          <a:blip r:embed="rId3">
            <a:alphaModFix/>
          </a:blip>
          <a:stretch>
            <a:fillRect/>
          </a:stretch>
        </p:blipFill>
        <p:spPr>
          <a:xfrm>
            <a:off x="152400" y="2006250"/>
            <a:ext cx="6954178" cy="2984851"/>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Menghentikan Eksekusi dengan Return</a:t>
            </a:r>
            <a:endParaRPr/>
          </a:p>
        </p:txBody>
      </p:sp>
      <p:sp>
        <p:nvSpPr>
          <p:cNvPr id="1393" name="Google Shape;1393;p2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menggunakan kata kunci return, maka kode setelah return tersebut tidak akan dieksekusi</a:t>
            </a:r>
            <a:endParaRPr/>
          </a:p>
          <a:p>
            <a:pPr indent="-311150" lvl="0" marL="457200" rtl="0" algn="l">
              <a:spcBef>
                <a:spcPts val="0"/>
              </a:spcBef>
              <a:spcAft>
                <a:spcPts val="0"/>
              </a:spcAft>
              <a:buSzPts val="1300"/>
              <a:buChar char="●"/>
            </a:pPr>
            <a:r>
              <a:rPr lang="id"/>
              <a:t>Kita bisa menggunakan return untuk menghentikan eksekusi sebuah function</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Menghentikan Eksekusi dengan Return</a:t>
            </a:r>
            <a:endParaRPr/>
          </a:p>
        </p:txBody>
      </p:sp>
      <p:pic>
        <p:nvPicPr>
          <p:cNvPr id="1399" name="Google Shape;1399;p237"/>
          <p:cNvPicPr preferRelativeResize="0"/>
          <p:nvPr/>
        </p:nvPicPr>
        <p:blipFill>
          <a:blip r:embed="rId3">
            <a:alphaModFix/>
          </a:blip>
          <a:stretch>
            <a:fillRect/>
          </a:stretch>
        </p:blipFill>
        <p:spPr>
          <a:xfrm>
            <a:off x="152400" y="2006250"/>
            <a:ext cx="8152833" cy="298485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a:t>
            </a:r>
            <a:r>
              <a:rPr lang="id"/>
              <a:t> Parameter</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Parameter</a:t>
            </a:r>
            <a:endParaRPr/>
          </a:p>
        </p:txBody>
      </p:sp>
      <p:sp>
        <p:nvSpPr>
          <p:cNvPr id="1410" name="Google Shape;1410;p2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parameter di function itu optional</a:t>
            </a:r>
            <a:endParaRPr/>
          </a:p>
          <a:p>
            <a:pPr indent="-311150" lvl="0" marL="457200" rtl="0" algn="l">
              <a:spcBef>
                <a:spcPts val="0"/>
              </a:spcBef>
              <a:spcAft>
                <a:spcPts val="0"/>
              </a:spcAft>
              <a:buSzPts val="1300"/>
              <a:buChar char="●"/>
            </a:pPr>
            <a:r>
              <a:rPr lang="id"/>
              <a:t>Artinya kita tidak wajib mengisi value nya ketika memanggil function</a:t>
            </a:r>
            <a:endParaRPr/>
          </a:p>
          <a:p>
            <a:pPr indent="-311150" lvl="0" marL="457200" rtl="0" algn="l">
              <a:spcBef>
                <a:spcPts val="0"/>
              </a:spcBef>
              <a:spcAft>
                <a:spcPts val="0"/>
              </a:spcAft>
              <a:buSzPts val="1300"/>
              <a:buChar char="●"/>
            </a:pPr>
            <a:r>
              <a:rPr lang="id"/>
              <a:t>Jika tidak ada value yang kita kirim ke parameter ketika memanggil function, maka secara otomatis parameter tersebut bernilai undefined</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Optional Parameter</a:t>
            </a:r>
            <a:endParaRPr/>
          </a:p>
        </p:txBody>
      </p:sp>
      <p:pic>
        <p:nvPicPr>
          <p:cNvPr id="1416" name="Google Shape;1416;p240"/>
          <p:cNvPicPr preferRelativeResize="0"/>
          <p:nvPr/>
        </p:nvPicPr>
        <p:blipFill>
          <a:blip r:embed="rId3">
            <a:alphaModFix/>
          </a:blip>
          <a:stretch>
            <a:fillRect/>
          </a:stretch>
        </p:blipFill>
        <p:spPr>
          <a:xfrm>
            <a:off x="152400" y="2006250"/>
            <a:ext cx="8839200" cy="2505378"/>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2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a:t>
            </a:r>
            <a:r>
              <a:rPr lang="id"/>
              <a:t> Parameter</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2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Parameter</a:t>
            </a:r>
            <a:endParaRPr/>
          </a:p>
        </p:txBody>
      </p:sp>
      <p:sp>
        <p:nvSpPr>
          <p:cNvPr id="1427" name="Google Shape;1427;p2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tahu bahwa parameter itu optional, artinya kita bisa tidak memberi value terhadap parameter</a:t>
            </a:r>
            <a:endParaRPr/>
          </a:p>
          <a:p>
            <a:pPr indent="-311150" lvl="0" marL="457200" rtl="0" algn="l">
              <a:spcBef>
                <a:spcPts val="0"/>
              </a:spcBef>
              <a:spcAft>
                <a:spcPts val="0"/>
              </a:spcAft>
              <a:buSzPts val="1300"/>
              <a:buChar char="●"/>
            </a:pPr>
            <a:r>
              <a:rPr lang="id"/>
              <a:t>Parameter juga bisa kita beri default value, artinya jika ketika kita tidak mengirim data ke parameter atau kita mengirim data undefined, maka secara otomatis parameter akan diisi oleh default value</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Parameter</a:t>
            </a:r>
            <a:endParaRPr/>
          </a:p>
        </p:txBody>
      </p:sp>
      <p:pic>
        <p:nvPicPr>
          <p:cNvPr id="1433" name="Google Shape;1433;p243"/>
          <p:cNvPicPr preferRelativeResize="0"/>
          <p:nvPr/>
        </p:nvPicPr>
        <p:blipFill>
          <a:blip r:embed="rId3">
            <a:alphaModFix/>
          </a:blip>
          <a:stretch>
            <a:fillRect/>
          </a:stretch>
        </p:blipFill>
        <p:spPr>
          <a:xfrm>
            <a:off x="152400" y="2006250"/>
            <a:ext cx="8820900" cy="298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2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a:t>
            </a:r>
            <a:r>
              <a:rPr lang="id"/>
              <a:t> Parameter</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 Parameter</a:t>
            </a:r>
            <a:endParaRPr/>
          </a:p>
        </p:txBody>
      </p:sp>
      <p:sp>
        <p:nvSpPr>
          <p:cNvPr id="1444" name="Google Shape;1444;p2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Rest Parameter adalah fitur dimana kita bisa mengirim data sebanyak-banyak nya pada satu parameter, dan secara otomatis akan di konversi menjadi Array</a:t>
            </a:r>
            <a:endParaRPr/>
          </a:p>
          <a:p>
            <a:pPr indent="-311150" lvl="0" marL="457200" rtl="0" algn="l">
              <a:spcBef>
                <a:spcPts val="0"/>
              </a:spcBef>
              <a:spcAft>
                <a:spcPts val="0"/>
              </a:spcAft>
              <a:buSzPts val="1300"/>
              <a:buChar char="●"/>
            </a:pPr>
            <a:r>
              <a:rPr lang="id"/>
              <a:t>Untuk membuat rest parameter, ada ketentuannya</a:t>
            </a:r>
            <a:endParaRPr/>
          </a:p>
          <a:p>
            <a:pPr indent="-311150" lvl="0" marL="457200" rtl="0" algn="l">
              <a:spcBef>
                <a:spcPts val="0"/>
              </a:spcBef>
              <a:spcAft>
                <a:spcPts val="0"/>
              </a:spcAft>
              <a:buSzPts val="1300"/>
              <a:buChar char="●"/>
            </a:pPr>
            <a:r>
              <a:rPr lang="id"/>
              <a:t>Rest parameter hanya boleh ada satu di function, tidak boleh lebih dari satu</a:t>
            </a:r>
            <a:endParaRPr/>
          </a:p>
          <a:p>
            <a:pPr indent="-311150" lvl="0" marL="457200" rtl="0" algn="l">
              <a:spcBef>
                <a:spcPts val="0"/>
              </a:spcBef>
              <a:spcAft>
                <a:spcPts val="0"/>
              </a:spcAft>
              <a:buSzPts val="1300"/>
              <a:buChar char="●"/>
            </a:pPr>
            <a:r>
              <a:rPr lang="id"/>
              <a:t>Rest parameter hanya boleh berada di posisi paling akhir, tidak boleh di depan atau di tengah, kecuali memang cuma ada 1 parameter</a:t>
            </a:r>
            <a:endParaRPr/>
          </a:p>
          <a:p>
            <a:pPr indent="-311150" lvl="0" marL="457200" rtl="0" algn="l">
              <a:spcBef>
                <a:spcPts val="0"/>
              </a:spcBef>
              <a:spcAft>
                <a:spcPts val="0"/>
              </a:spcAft>
              <a:buSzPts val="1300"/>
              <a:buChar char="●"/>
            </a:pPr>
            <a:r>
              <a:rPr lang="id"/>
              <a:t>Di bahasa pemrograman lain, ada juga yang bilang ini adalah variable argument</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2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Rest Parameter</a:t>
            </a:r>
            <a:endParaRPr/>
          </a:p>
        </p:txBody>
      </p:sp>
      <p:pic>
        <p:nvPicPr>
          <p:cNvPr id="1450" name="Google Shape;1450;p246"/>
          <p:cNvPicPr preferRelativeResize="0"/>
          <p:nvPr/>
        </p:nvPicPr>
        <p:blipFill>
          <a:blip r:embed="rId3">
            <a:alphaModFix/>
          </a:blip>
          <a:stretch>
            <a:fillRect/>
          </a:stretch>
        </p:blipFill>
        <p:spPr>
          <a:xfrm>
            <a:off x="152400" y="2006250"/>
            <a:ext cx="7555745" cy="2984850"/>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Spread Syntax</a:t>
            </a:r>
            <a:endParaRPr/>
          </a:p>
        </p:txBody>
      </p:sp>
      <p:sp>
        <p:nvSpPr>
          <p:cNvPr id="1456" name="Google Shape;1456;p2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terlanjur memiliki data berupa Array</a:t>
            </a:r>
            <a:endParaRPr/>
          </a:p>
          <a:p>
            <a:pPr indent="-311150" lvl="0" marL="457200" rtl="0" algn="l">
              <a:spcBef>
                <a:spcPts val="0"/>
              </a:spcBef>
              <a:spcAft>
                <a:spcPts val="0"/>
              </a:spcAft>
              <a:buSzPts val="1300"/>
              <a:buChar char="●"/>
            </a:pPr>
            <a:r>
              <a:rPr lang="id"/>
              <a:t>Tapi untungnya kita juga bisa mengirim Array ke Rest Parameter</a:t>
            </a:r>
            <a:endParaRPr/>
          </a:p>
          <a:p>
            <a:pPr indent="-311150" lvl="0" marL="457200" rtl="0" algn="l">
              <a:spcBef>
                <a:spcPts val="0"/>
              </a:spcBef>
              <a:spcAft>
                <a:spcPts val="0"/>
              </a:spcAft>
              <a:buSzPts val="1300"/>
              <a:buChar char="●"/>
            </a:pPr>
            <a:r>
              <a:rPr lang="id"/>
              <a:t>Kita bisa gunakan … (titik tiga kali) diikuti dengan array nya ketika memanggil function</a:t>
            </a:r>
            <a:endParaRPr/>
          </a:p>
          <a:p>
            <a:pPr indent="-311150" lvl="0" marL="457200" rtl="0" algn="l">
              <a:spcBef>
                <a:spcPts val="0"/>
              </a:spcBef>
              <a:spcAft>
                <a:spcPts val="0"/>
              </a:spcAft>
              <a:buSzPts val="1300"/>
              <a:buChar char="●"/>
            </a:pPr>
            <a:r>
              <a:rPr lang="id"/>
              <a:t>Fitur ini dinamakan Spread Syntax</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Spread Syntax di Rest Parameter</a:t>
            </a:r>
            <a:endParaRPr/>
          </a:p>
        </p:txBody>
      </p:sp>
      <p:pic>
        <p:nvPicPr>
          <p:cNvPr id="1462" name="Google Shape;1462;p248"/>
          <p:cNvPicPr preferRelativeResize="0"/>
          <p:nvPr/>
        </p:nvPicPr>
        <p:blipFill>
          <a:blip r:embed="rId3">
            <a:alphaModFix/>
          </a:blip>
          <a:stretch>
            <a:fillRect/>
          </a:stretch>
        </p:blipFill>
        <p:spPr>
          <a:xfrm>
            <a:off x="152400" y="2006250"/>
            <a:ext cx="7667402" cy="2984850"/>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2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Arguments Object</a:t>
            </a:r>
            <a:endParaRPr/>
          </a:p>
        </p:txBody>
      </p:sp>
      <p:sp>
        <p:nvSpPr>
          <p:cNvPr id="1468" name="Google Shape;1468;p2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ada fitur rest parameter, di JavaScript sudah ada fitur yang bernama arguments object</a:t>
            </a:r>
            <a:endParaRPr/>
          </a:p>
          <a:p>
            <a:pPr indent="-311150" lvl="0" marL="457200" rtl="0" algn="l">
              <a:spcBef>
                <a:spcPts val="0"/>
              </a:spcBef>
              <a:spcAft>
                <a:spcPts val="0"/>
              </a:spcAft>
              <a:buSzPts val="1300"/>
              <a:buChar char="●"/>
            </a:pPr>
            <a:r>
              <a:rPr lang="id"/>
              <a:t>Ini adalah fitur dimana kita bisa mengambil semua parameter dalam bentuk array dengan menggunakan object bernama arguments</a:t>
            </a:r>
            <a:endParaRPr/>
          </a:p>
          <a:p>
            <a:pPr indent="-311150" lvl="0" marL="457200" rtl="0" algn="l">
              <a:spcBef>
                <a:spcPts val="0"/>
              </a:spcBef>
              <a:spcAft>
                <a:spcPts val="0"/>
              </a:spcAft>
              <a:buSzPts val="1300"/>
              <a:buChar char="●"/>
            </a:pPr>
            <a:r>
              <a:rPr lang="id"/>
              <a:t>arguments secara otomatis bisa digunakan di function</a:t>
            </a:r>
            <a:endParaRPr/>
          </a:p>
          <a:p>
            <a:pPr indent="-311150" lvl="0" marL="457200" rtl="0" algn="l">
              <a:spcBef>
                <a:spcPts val="0"/>
              </a:spcBef>
              <a:spcAft>
                <a:spcPts val="0"/>
              </a:spcAft>
              <a:buSzPts val="1300"/>
              <a:buChar char="●"/>
            </a:pPr>
            <a:r>
              <a:rPr lang="id"/>
              <a:t>Namun perlu diingat, bahwa untuk JavaScript saat ini, lebih baik disarankan menggunakan rest parameter dibanding arguments object</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Arguments Object</a:t>
            </a:r>
            <a:endParaRPr/>
          </a:p>
        </p:txBody>
      </p:sp>
      <p:pic>
        <p:nvPicPr>
          <p:cNvPr id="1474" name="Google Shape;1474;p250"/>
          <p:cNvPicPr preferRelativeResize="0"/>
          <p:nvPr/>
        </p:nvPicPr>
        <p:blipFill>
          <a:blip r:embed="rId3">
            <a:alphaModFix/>
          </a:blip>
          <a:stretch>
            <a:fillRect/>
          </a:stretch>
        </p:blipFill>
        <p:spPr>
          <a:xfrm>
            <a:off x="152400" y="2006250"/>
            <a:ext cx="7894144" cy="2984851"/>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2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Sebagai Value</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Sebagai Value</a:t>
            </a:r>
            <a:endParaRPr/>
          </a:p>
        </p:txBody>
      </p:sp>
      <p:sp>
        <p:nvSpPr>
          <p:cNvPr id="1485" name="Google Shape;1485;p2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tidak hanya bisa digunakan sebagai kode program yang dieksekusi, tapi bisa juga sebagai value</a:t>
            </a:r>
            <a:endParaRPr/>
          </a:p>
          <a:p>
            <a:pPr indent="-311150" lvl="0" marL="457200" rtl="0" algn="l">
              <a:spcBef>
                <a:spcPts val="0"/>
              </a:spcBef>
              <a:spcAft>
                <a:spcPts val="0"/>
              </a:spcAft>
              <a:buSzPts val="1300"/>
              <a:buChar char="●"/>
            </a:pPr>
            <a:r>
              <a:rPr lang="id"/>
              <a:t>Artinya, function bisa disimpan di variable, bisa juga dikirim melalui parameter ke function lainnya</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2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di Variable</a:t>
            </a:r>
            <a:endParaRPr/>
          </a:p>
        </p:txBody>
      </p:sp>
      <p:pic>
        <p:nvPicPr>
          <p:cNvPr id="1491" name="Google Shape;1491;p253"/>
          <p:cNvPicPr preferRelativeResize="0"/>
          <p:nvPr/>
        </p:nvPicPr>
        <p:blipFill>
          <a:blip r:embed="rId3">
            <a:alphaModFix/>
          </a:blip>
          <a:stretch>
            <a:fillRect/>
          </a:stretch>
        </p:blipFill>
        <p:spPr>
          <a:xfrm>
            <a:off x="152400" y="2006250"/>
            <a:ext cx="8750704" cy="2984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293" name="Google Shape;293;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hanya mendukung satu tipe data number, dimana tipe data number di JavaScript bisa berupa bilangan bulat atau bilangan desimal</a:t>
            </a:r>
            <a:endParaRPr/>
          </a:p>
          <a:p>
            <a:pPr indent="-311150" lvl="0" marL="457200" rtl="0" algn="l">
              <a:spcBef>
                <a:spcPts val="0"/>
              </a:spcBef>
              <a:spcAft>
                <a:spcPts val="0"/>
              </a:spcAft>
              <a:buSzPts val="1300"/>
              <a:buChar char="●"/>
            </a:pPr>
            <a:r>
              <a:rPr lang="id"/>
              <a:t>Tipe seperti di bahasa pemrograman lain yang biasanya membedakan tipe data number bilangan bulat dan bilangan desimal, di JavaScript semuanya disatukan</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2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di Parameter</a:t>
            </a:r>
            <a:endParaRPr/>
          </a:p>
        </p:txBody>
      </p:sp>
      <p:pic>
        <p:nvPicPr>
          <p:cNvPr id="1497" name="Google Shape;1497;p254"/>
          <p:cNvPicPr preferRelativeResize="0"/>
          <p:nvPr/>
        </p:nvPicPr>
        <p:blipFill>
          <a:blip r:embed="rId3">
            <a:alphaModFix/>
          </a:blip>
          <a:stretch>
            <a:fillRect/>
          </a:stretch>
        </p:blipFill>
        <p:spPr>
          <a:xfrm>
            <a:off x="152400" y="2006250"/>
            <a:ext cx="8839200" cy="2981357"/>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25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
        <p:nvSpPr>
          <p:cNvPr id="1508" name="Google Shape;1508;p2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selalu membuat function dengan nama</a:t>
            </a:r>
            <a:endParaRPr/>
          </a:p>
          <a:p>
            <a:pPr indent="-311150" lvl="0" marL="457200" rtl="0" algn="l">
              <a:spcBef>
                <a:spcPts val="0"/>
              </a:spcBef>
              <a:spcAft>
                <a:spcPts val="0"/>
              </a:spcAft>
              <a:buSzPts val="1300"/>
              <a:buChar char="●"/>
            </a:pPr>
            <a:r>
              <a:rPr lang="id"/>
              <a:t>Kita juga bisa membuat function tanpa nama function, atau istilahnya adalah anonymous function</a:t>
            </a:r>
            <a:endParaRPr/>
          </a:p>
          <a:p>
            <a:pPr indent="-311150" lvl="0" marL="457200" rtl="0" algn="l">
              <a:spcBef>
                <a:spcPts val="0"/>
              </a:spcBef>
              <a:spcAft>
                <a:spcPts val="0"/>
              </a:spcAft>
              <a:buSzPts val="1300"/>
              <a:buChar char="●"/>
            </a:pPr>
            <a:r>
              <a:rPr lang="id"/>
              <a:t>Kita bisa buat anonymous function dalam sebuah variable atau bisa juga kita buat ketika mengisi parameter</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2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di Variable</a:t>
            </a:r>
            <a:endParaRPr/>
          </a:p>
        </p:txBody>
      </p:sp>
      <p:pic>
        <p:nvPicPr>
          <p:cNvPr id="1514" name="Google Shape;1514;p257"/>
          <p:cNvPicPr preferRelativeResize="0"/>
          <p:nvPr/>
        </p:nvPicPr>
        <p:blipFill>
          <a:blip r:embed="rId3">
            <a:alphaModFix/>
          </a:blip>
          <a:stretch>
            <a:fillRect/>
          </a:stretch>
        </p:blipFill>
        <p:spPr>
          <a:xfrm>
            <a:off x="152400" y="2006250"/>
            <a:ext cx="8839200" cy="2363423"/>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2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di Parameter</a:t>
            </a:r>
            <a:endParaRPr/>
          </a:p>
        </p:txBody>
      </p:sp>
      <p:pic>
        <p:nvPicPr>
          <p:cNvPr id="1520" name="Google Shape;1520;p258"/>
          <p:cNvPicPr preferRelativeResize="0"/>
          <p:nvPr/>
        </p:nvPicPr>
        <p:blipFill>
          <a:blip r:embed="rId3">
            <a:alphaModFix/>
          </a:blip>
          <a:stretch>
            <a:fillRect/>
          </a:stretch>
        </p:blipFill>
        <p:spPr>
          <a:xfrm>
            <a:off x="152400" y="2006250"/>
            <a:ext cx="8839199" cy="2890902"/>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2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t>
            </a:r>
            <a:r>
              <a:rPr lang="id"/>
              <a:t>dalam</a:t>
            </a:r>
            <a:r>
              <a:rPr lang="id"/>
              <a:t> Function</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2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dalam Function</a:t>
            </a:r>
            <a:endParaRPr/>
          </a:p>
        </p:txBody>
      </p:sp>
      <p:sp>
        <p:nvSpPr>
          <p:cNvPr id="1531" name="Google Shape;1531;p2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Tidak ada batasan dimana kita bisa membuat function</a:t>
            </a:r>
            <a:endParaRPr/>
          </a:p>
          <a:p>
            <a:pPr indent="-311150" lvl="0" marL="457200" rtl="0" algn="l">
              <a:spcBef>
                <a:spcPts val="0"/>
              </a:spcBef>
              <a:spcAft>
                <a:spcPts val="0"/>
              </a:spcAft>
              <a:buSzPts val="1300"/>
              <a:buChar char="●"/>
            </a:pPr>
            <a:r>
              <a:rPr lang="id"/>
              <a:t>Termasuk jika kita ingin membuat function di dalam sebuah function, kita bisa melakukannya</a:t>
            </a:r>
            <a:endParaRPr/>
          </a:p>
          <a:p>
            <a:pPr indent="-311150" lvl="0" marL="457200" rtl="0" algn="l">
              <a:spcBef>
                <a:spcPts val="0"/>
              </a:spcBef>
              <a:spcAft>
                <a:spcPts val="0"/>
              </a:spcAft>
              <a:buSzPts val="1300"/>
              <a:buChar char="●"/>
            </a:pPr>
            <a:r>
              <a:rPr lang="id"/>
              <a:t>Function yang terdapat di dalam, kita sebut inner function</a:t>
            </a:r>
            <a:endParaRPr/>
          </a:p>
          <a:p>
            <a:pPr indent="-311150" lvl="0" marL="457200" rtl="0" algn="l">
              <a:spcBef>
                <a:spcPts val="0"/>
              </a:spcBef>
              <a:spcAft>
                <a:spcPts val="0"/>
              </a:spcAft>
              <a:buSzPts val="1300"/>
              <a:buChar char="●"/>
            </a:pPr>
            <a:r>
              <a:rPr lang="id"/>
              <a:t>Inner function hanya bisa diakses di tempat kita membuat function nya, tidak bisa diakses dari luar function nya</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2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dalam Function</a:t>
            </a:r>
            <a:endParaRPr/>
          </a:p>
        </p:txBody>
      </p:sp>
      <p:pic>
        <p:nvPicPr>
          <p:cNvPr id="1537" name="Google Shape;1537;p261"/>
          <p:cNvPicPr preferRelativeResize="0"/>
          <p:nvPr/>
        </p:nvPicPr>
        <p:blipFill>
          <a:blip r:embed="rId3">
            <a:alphaModFix/>
          </a:blip>
          <a:stretch>
            <a:fillRect/>
          </a:stretch>
        </p:blipFill>
        <p:spPr>
          <a:xfrm>
            <a:off x="152400" y="2006250"/>
            <a:ext cx="6775136" cy="298485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2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2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
        <p:nvSpPr>
          <p:cNvPr id="1548" name="Google Shape;1548;p2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Scope merupakan area akses sebuah data</a:t>
            </a:r>
            <a:endParaRPr/>
          </a:p>
          <a:p>
            <a:pPr indent="-311150" lvl="0" marL="457200" rtl="0" algn="l">
              <a:spcBef>
                <a:spcPts val="0"/>
              </a:spcBef>
              <a:spcAft>
                <a:spcPts val="0"/>
              </a:spcAft>
              <a:buSzPts val="1300"/>
              <a:buChar char="●"/>
            </a:pPr>
            <a:r>
              <a:rPr lang="id"/>
              <a:t>Ada dua jenis scope, global scope dan local scope.</a:t>
            </a:r>
            <a:endParaRPr/>
          </a:p>
          <a:p>
            <a:pPr indent="-311150" lvl="0" marL="457200" rtl="0" algn="l">
              <a:spcBef>
                <a:spcPts val="0"/>
              </a:spcBef>
              <a:spcAft>
                <a:spcPts val="0"/>
              </a:spcAft>
              <a:buSzPts val="1300"/>
              <a:buChar char="●"/>
            </a:pPr>
            <a:r>
              <a:rPr lang="id"/>
              <a:t>Setiap kita membuat function, maka kita akan membuat local scope untuk function tersebut</a:t>
            </a:r>
            <a:endParaRPr/>
          </a:p>
          <a:p>
            <a:pPr indent="-311150" lvl="0" marL="457200" rtl="0" algn="l">
              <a:spcBef>
                <a:spcPts val="0"/>
              </a:spcBef>
              <a:spcAft>
                <a:spcPts val="0"/>
              </a:spcAft>
              <a:buSzPts val="1300"/>
              <a:buChar char="●"/>
            </a:pPr>
            <a:r>
              <a:rPr lang="id"/>
              <a:t>Data di global scope bisa diakses dari local scope, namun data di local scope hanya bisa di akses di local scope tersebut atau di scope local dibawahnya (dalam kasus function dalam function)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Number</a:t>
            </a:r>
            <a:endParaRPr/>
          </a:p>
        </p:txBody>
      </p:sp>
      <p:pic>
        <p:nvPicPr>
          <p:cNvPr id="299" name="Google Shape;299;p48"/>
          <p:cNvPicPr preferRelativeResize="0"/>
          <p:nvPr/>
        </p:nvPicPr>
        <p:blipFill>
          <a:blip r:embed="rId3">
            <a:alphaModFix/>
          </a:blip>
          <a:stretch>
            <a:fillRect/>
          </a:stretch>
        </p:blipFill>
        <p:spPr>
          <a:xfrm>
            <a:off x="152400" y="2006250"/>
            <a:ext cx="8839201" cy="2506134"/>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2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Scope </a:t>
            </a:r>
            <a:endParaRPr/>
          </a:p>
        </p:txBody>
      </p:sp>
      <p:pic>
        <p:nvPicPr>
          <p:cNvPr id="1554" name="Google Shape;1554;p264"/>
          <p:cNvPicPr preferRelativeResize="0"/>
          <p:nvPr/>
        </p:nvPicPr>
        <p:blipFill>
          <a:blip r:embed="rId3">
            <a:alphaModFix/>
          </a:blip>
          <a:stretch>
            <a:fillRect/>
          </a:stretch>
        </p:blipFill>
        <p:spPr>
          <a:xfrm>
            <a:off x="152400" y="2006250"/>
            <a:ext cx="3713356" cy="2984850"/>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2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Local Scope</a:t>
            </a:r>
            <a:endParaRPr/>
          </a:p>
        </p:txBody>
      </p:sp>
      <p:pic>
        <p:nvPicPr>
          <p:cNvPr id="1560" name="Google Shape;1560;p265"/>
          <p:cNvPicPr preferRelativeResize="0"/>
          <p:nvPr/>
        </p:nvPicPr>
        <p:blipFill>
          <a:blip r:embed="rId3">
            <a:alphaModFix/>
          </a:blip>
          <a:stretch>
            <a:fillRect/>
          </a:stretch>
        </p:blipFill>
        <p:spPr>
          <a:xfrm>
            <a:off x="152400" y="2006250"/>
            <a:ext cx="5046938" cy="29848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2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Nested Function Scope</a:t>
            </a:r>
            <a:endParaRPr/>
          </a:p>
        </p:txBody>
      </p:sp>
      <p:pic>
        <p:nvPicPr>
          <p:cNvPr id="1566" name="Google Shape;1566;p266"/>
          <p:cNvPicPr preferRelativeResize="0"/>
          <p:nvPr/>
        </p:nvPicPr>
        <p:blipFill>
          <a:blip r:embed="rId3">
            <a:alphaModFix/>
          </a:blip>
          <a:stretch>
            <a:fillRect/>
          </a:stretch>
        </p:blipFill>
        <p:spPr>
          <a:xfrm>
            <a:off x="152400" y="2006250"/>
            <a:ext cx="7588406" cy="2984849"/>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26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2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1577" name="Google Shape;1577;p2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kemampuan function memanggil function dirinya sendiri</a:t>
            </a:r>
            <a:endParaRPr/>
          </a:p>
          <a:p>
            <a:pPr indent="-311150" lvl="0" marL="457200" rtl="0" algn="l">
              <a:spcBef>
                <a:spcPts val="0"/>
              </a:spcBef>
              <a:spcAft>
                <a:spcPts val="0"/>
              </a:spcAft>
              <a:buSzPts val="1300"/>
              <a:buChar char="●"/>
            </a:pPr>
            <a:r>
              <a:rPr lang="id"/>
              <a:t>Kadang memang ada banyak problem, yang lebih mudah diselesaikan menggunakan recursive function, seperti contohnya kasus factorial</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2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Loop</a:t>
            </a:r>
            <a:endParaRPr/>
          </a:p>
        </p:txBody>
      </p:sp>
      <p:pic>
        <p:nvPicPr>
          <p:cNvPr id="1583" name="Google Shape;1583;p269"/>
          <p:cNvPicPr preferRelativeResize="0"/>
          <p:nvPr/>
        </p:nvPicPr>
        <p:blipFill>
          <a:blip r:embed="rId3">
            <a:alphaModFix/>
          </a:blip>
          <a:stretch>
            <a:fillRect/>
          </a:stretch>
        </p:blipFill>
        <p:spPr>
          <a:xfrm>
            <a:off x="152400" y="2006250"/>
            <a:ext cx="8839201" cy="2802674"/>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2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Recursive</a:t>
            </a:r>
            <a:endParaRPr/>
          </a:p>
        </p:txBody>
      </p:sp>
      <p:pic>
        <p:nvPicPr>
          <p:cNvPr id="1589" name="Google Shape;1589;p270"/>
          <p:cNvPicPr preferRelativeResize="0"/>
          <p:nvPr/>
        </p:nvPicPr>
        <p:blipFill>
          <a:blip r:embed="rId3">
            <a:alphaModFix/>
          </a:blip>
          <a:stretch>
            <a:fillRect/>
          </a:stretch>
        </p:blipFill>
        <p:spPr>
          <a:xfrm>
            <a:off x="152400" y="2006250"/>
            <a:ext cx="8839200" cy="2740152"/>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27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Generator</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2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Generator</a:t>
            </a:r>
            <a:endParaRPr/>
          </a:p>
        </p:txBody>
      </p:sp>
      <p:sp>
        <p:nvSpPr>
          <p:cNvPr id="1600" name="Google Shape;1600;p2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generator adalah function yang digunakan untuk membuat data generator</a:t>
            </a:r>
            <a:endParaRPr/>
          </a:p>
          <a:p>
            <a:pPr indent="-311150" lvl="0" marL="457200" rtl="0" algn="l">
              <a:spcBef>
                <a:spcPts val="0"/>
              </a:spcBef>
              <a:spcAft>
                <a:spcPts val="0"/>
              </a:spcAft>
              <a:buSzPts val="1300"/>
              <a:buChar char="●"/>
            </a:pPr>
            <a:r>
              <a:rPr lang="id"/>
              <a:t>Generator adalah data yang bisa di interasi seperti Array</a:t>
            </a:r>
            <a:endParaRPr/>
          </a:p>
          <a:p>
            <a:pPr indent="-311150" lvl="0" marL="457200" rtl="0" algn="l">
              <a:spcBef>
                <a:spcPts val="0"/>
              </a:spcBef>
              <a:spcAft>
                <a:spcPts val="0"/>
              </a:spcAft>
              <a:buSzPts val="1300"/>
              <a:buChar char="●"/>
            </a:pPr>
            <a:r>
              <a:rPr lang="id"/>
              <a:t>Untuk membuat function generator, kita perlu menggunakan tanda * (bintang) setelah kata function</a:t>
            </a:r>
            <a:endParaRPr/>
          </a:p>
          <a:p>
            <a:pPr indent="-311150" lvl="0" marL="457200" rtl="0" algn="l">
              <a:spcBef>
                <a:spcPts val="0"/>
              </a:spcBef>
              <a:spcAft>
                <a:spcPts val="0"/>
              </a:spcAft>
              <a:buSzPts val="1300"/>
              <a:buChar char="●"/>
            </a:pPr>
            <a:r>
              <a:rPr lang="id"/>
              <a:t>Dan untuk mengembalikan data di tiap iterasi, kita bisa gunakan kata kunci yield diikuti datanya</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2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Generator Sederhana</a:t>
            </a:r>
            <a:endParaRPr/>
          </a:p>
        </p:txBody>
      </p:sp>
      <p:pic>
        <p:nvPicPr>
          <p:cNvPr id="1606" name="Google Shape;1606;p273"/>
          <p:cNvPicPr preferRelativeResize="0"/>
          <p:nvPr/>
        </p:nvPicPr>
        <p:blipFill>
          <a:blip r:embed="rId3">
            <a:alphaModFix/>
          </a:blip>
          <a:stretch>
            <a:fillRect/>
          </a:stretch>
        </p:blipFill>
        <p:spPr>
          <a:xfrm>
            <a:off x="152400" y="2006250"/>
            <a:ext cx="6140262" cy="2984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Number Notation</a:t>
            </a:r>
            <a:endParaRPr/>
          </a:p>
        </p:txBody>
      </p:sp>
      <p:sp>
        <p:nvSpPr>
          <p:cNvPr id="305" name="Google Shape;305;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number notation, defaultnya ada basis 10, JavaScript juga mendukung binary, hexadecimal dan octal</a:t>
            </a:r>
            <a:endParaRPr/>
          </a:p>
          <a:p>
            <a:pPr indent="-311150" lvl="0" marL="457200" rtl="0" algn="l">
              <a:spcBef>
                <a:spcPts val="0"/>
              </a:spcBef>
              <a:spcAft>
                <a:spcPts val="0"/>
              </a:spcAft>
              <a:buSzPts val="1300"/>
              <a:buChar char="●"/>
            </a:pPr>
            <a:r>
              <a:rPr lang="id"/>
              <a:t>Hexadecimal : 0xFF</a:t>
            </a:r>
            <a:endParaRPr/>
          </a:p>
          <a:p>
            <a:pPr indent="-311150" lvl="0" marL="457200" rtl="0" algn="l">
              <a:spcBef>
                <a:spcPts val="0"/>
              </a:spcBef>
              <a:spcAft>
                <a:spcPts val="0"/>
              </a:spcAft>
              <a:buSzPts val="1300"/>
              <a:buChar char="●"/>
            </a:pPr>
            <a:r>
              <a:rPr lang="id"/>
              <a:t>Binary : 0b10101</a:t>
            </a:r>
            <a:endParaRPr/>
          </a:p>
          <a:p>
            <a:pPr indent="-311150" lvl="0" marL="457200" rtl="0" algn="l">
              <a:spcBef>
                <a:spcPts val="0"/>
              </a:spcBef>
              <a:spcAft>
                <a:spcPts val="0"/>
              </a:spcAft>
              <a:buSzPts val="1300"/>
              <a:buChar char="●"/>
            </a:pPr>
            <a:r>
              <a:rPr lang="id"/>
              <a:t>Octal : 0o10</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2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Generator Kompleks</a:t>
            </a:r>
            <a:endParaRPr/>
          </a:p>
        </p:txBody>
      </p:sp>
      <p:pic>
        <p:nvPicPr>
          <p:cNvPr id="1612" name="Google Shape;1612;p274"/>
          <p:cNvPicPr preferRelativeResize="0"/>
          <p:nvPr/>
        </p:nvPicPr>
        <p:blipFill>
          <a:blip r:embed="rId3">
            <a:alphaModFix/>
          </a:blip>
          <a:stretch>
            <a:fillRect/>
          </a:stretch>
        </p:blipFill>
        <p:spPr>
          <a:xfrm>
            <a:off x="152400" y="2006250"/>
            <a:ext cx="6715914" cy="2984851"/>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2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Lazy Evaluation</a:t>
            </a:r>
            <a:endParaRPr/>
          </a:p>
        </p:txBody>
      </p:sp>
      <p:sp>
        <p:nvSpPr>
          <p:cNvPr id="1618" name="Google Shape;1618;p2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Generator itu sifatnya lazy</a:t>
            </a:r>
            <a:endParaRPr/>
          </a:p>
          <a:p>
            <a:pPr indent="-311150" lvl="0" marL="457200" rtl="0" algn="l">
              <a:spcBef>
                <a:spcPts val="0"/>
              </a:spcBef>
              <a:spcAft>
                <a:spcPts val="0"/>
              </a:spcAft>
              <a:buSzPts val="1300"/>
              <a:buChar char="●"/>
            </a:pPr>
            <a:r>
              <a:rPr lang="id"/>
              <a:t>Jadi artinya jika kita tidak data belum kita ambil dari generator, maka yield selanjutnya tidak akan di eksekusi</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2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Lazy Generator</a:t>
            </a:r>
            <a:endParaRPr/>
          </a:p>
        </p:txBody>
      </p:sp>
      <p:pic>
        <p:nvPicPr>
          <p:cNvPr id="1624" name="Google Shape;1624;p276"/>
          <p:cNvPicPr preferRelativeResize="0"/>
          <p:nvPr/>
        </p:nvPicPr>
        <p:blipFill>
          <a:blip r:embed="rId3">
            <a:alphaModFix/>
          </a:blip>
          <a:stretch>
            <a:fillRect/>
          </a:stretch>
        </p:blipFill>
        <p:spPr>
          <a:xfrm>
            <a:off x="152400" y="2006250"/>
            <a:ext cx="6405583" cy="298485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2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2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
        <p:nvSpPr>
          <p:cNvPr id="1635" name="Google Shape;1635;p2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adalah alternatif pembuatan function yang lebih sederhana dari function biasanya</a:t>
            </a:r>
            <a:endParaRPr/>
          </a:p>
          <a:p>
            <a:pPr indent="-311150" lvl="0" marL="457200" rtl="0" algn="l">
              <a:spcBef>
                <a:spcPts val="0"/>
              </a:spcBef>
              <a:spcAft>
                <a:spcPts val="0"/>
              </a:spcAft>
              <a:buSzPts val="1300"/>
              <a:buChar char="●"/>
            </a:pPr>
            <a:r>
              <a:rPr lang="id"/>
              <a:t>Namun terdapat limitasi dan juga tidak bisa digunakan di semua situasi</a:t>
            </a:r>
            <a:endParaRPr/>
          </a:p>
          <a:p>
            <a:pPr indent="-311150" lvl="0" marL="457200" rtl="0" algn="l">
              <a:spcBef>
                <a:spcPts val="0"/>
              </a:spcBef>
              <a:spcAft>
                <a:spcPts val="0"/>
              </a:spcAft>
              <a:buSzPts val="1300"/>
              <a:buChar char="●"/>
            </a:pPr>
            <a:r>
              <a:rPr lang="id"/>
              <a:t>Dinamakan arrow function karena menggunakan tanda =&gt; (seperti panah)</a:t>
            </a:r>
            <a:endParaRPr/>
          </a:p>
          <a:p>
            <a:pPr indent="-311150" lvl="0" marL="457200" rtl="0" algn="l">
              <a:spcBef>
                <a:spcPts val="0"/>
              </a:spcBef>
              <a:spcAft>
                <a:spcPts val="0"/>
              </a:spcAft>
              <a:buSzPts val="1300"/>
              <a:buChar char="●"/>
            </a:pPr>
            <a:r>
              <a:rPr lang="id"/>
              <a:t>Berikut contoh beberapa kekurangan arrow function :</a:t>
            </a:r>
            <a:endParaRPr/>
          </a:p>
          <a:p>
            <a:pPr indent="-298450" lvl="1" marL="914400" rtl="0" algn="l">
              <a:spcBef>
                <a:spcPts val="0"/>
              </a:spcBef>
              <a:spcAft>
                <a:spcPts val="0"/>
              </a:spcAft>
              <a:buSzPts val="1100"/>
              <a:buChar char="○"/>
            </a:pPr>
            <a:r>
              <a:rPr lang="id"/>
              <a:t>tidak memiliki fitur arguments object</a:t>
            </a:r>
            <a:endParaRPr/>
          </a:p>
          <a:p>
            <a:pPr indent="-298450" lvl="1" marL="914400" rtl="0" algn="l">
              <a:spcBef>
                <a:spcPts val="0"/>
              </a:spcBef>
              <a:spcAft>
                <a:spcPts val="0"/>
              </a:spcAft>
              <a:buSzPts val="1100"/>
              <a:buChar char="○"/>
            </a:pPr>
            <a:r>
              <a:rPr lang="id"/>
              <a:t>tidak bisa menggunakan function generator</a:t>
            </a:r>
            <a:endParaRPr/>
          </a:p>
          <a:p>
            <a:pPr indent="-298450" lvl="1" marL="914400" rtl="0" algn="l">
              <a:spcBef>
                <a:spcPts val="0"/>
              </a:spcBef>
              <a:spcAft>
                <a:spcPts val="0"/>
              </a:spcAft>
              <a:buSzPts val="1100"/>
              <a:buChar char="○"/>
            </a:pPr>
            <a:r>
              <a:rPr lang="id"/>
              <a:t>tidak bisa mengakses this </a:t>
            </a:r>
            <a:r>
              <a:rPr lang="id"/>
              <a:t>(yang nanti akan dibahas di function di object)</a:t>
            </a:r>
            <a:endParaRPr/>
          </a:p>
          <a:p>
            <a:pPr indent="-298450" lvl="1" marL="914400" rtl="0" algn="l">
              <a:spcBef>
                <a:spcPts val="0"/>
              </a:spcBef>
              <a:spcAft>
                <a:spcPts val="0"/>
              </a:spcAft>
              <a:buSzPts val="1100"/>
              <a:buChar char="○"/>
            </a:pPr>
            <a:r>
              <a:rPr lang="id"/>
              <a:t>tidak bisa mengakses super (yang nanti akan dibahas di JavaScript Object Oriented Programming)</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2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Arrow Function</a:t>
            </a:r>
            <a:endParaRPr/>
          </a:p>
        </p:txBody>
      </p:sp>
      <p:pic>
        <p:nvPicPr>
          <p:cNvPr id="1641" name="Google Shape;1641;p279"/>
          <p:cNvPicPr preferRelativeResize="0"/>
          <p:nvPr/>
        </p:nvPicPr>
        <p:blipFill>
          <a:blip r:embed="rId3">
            <a:alphaModFix/>
          </a:blip>
          <a:stretch>
            <a:fillRect/>
          </a:stretch>
        </p:blipFill>
        <p:spPr>
          <a:xfrm>
            <a:off x="152400" y="2006250"/>
            <a:ext cx="8839203" cy="2401957"/>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2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Tanpa Block</a:t>
            </a:r>
            <a:endParaRPr/>
          </a:p>
        </p:txBody>
      </p:sp>
      <p:sp>
        <p:nvSpPr>
          <p:cNvPr id="1647" name="Google Shape;1647;p2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sebuah arrow function isinya sederhana, misal hanya satu baris</a:t>
            </a:r>
            <a:endParaRPr/>
          </a:p>
          <a:p>
            <a:pPr indent="-311150" lvl="0" marL="457200" rtl="0" algn="l">
              <a:spcBef>
                <a:spcPts val="0"/>
              </a:spcBef>
              <a:spcAft>
                <a:spcPts val="0"/>
              </a:spcAft>
              <a:buSzPts val="1300"/>
              <a:buChar char="●"/>
            </a:pPr>
            <a:r>
              <a:rPr lang="id"/>
              <a:t>Kita bisa membuat arrow function tanpa harus menggunakan block</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2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Tanpa Block</a:t>
            </a:r>
            <a:endParaRPr/>
          </a:p>
        </p:txBody>
      </p:sp>
      <p:pic>
        <p:nvPicPr>
          <p:cNvPr id="1653" name="Google Shape;1653;p281"/>
          <p:cNvPicPr preferRelativeResize="0"/>
          <p:nvPr/>
        </p:nvPicPr>
        <p:blipFill>
          <a:blip r:embed="rId3">
            <a:alphaModFix/>
          </a:blip>
          <a:stretch>
            <a:fillRect/>
          </a:stretch>
        </p:blipFill>
        <p:spPr>
          <a:xfrm>
            <a:off x="152400" y="2006250"/>
            <a:ext cx="8839202" cy="1581924"/>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2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Return Value</a:t>
            </a:r>
            <a:endParaRPr/>
          </a:p>
        </p:txBody>
      </p:sp>
      <p:sp>
        <p:nvSpPr>
          <p:cNvPr id="1659" name="Google Shape;1659;p2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bisa mengembalikan value, sama seperti function biasanya</a:t>
            </a:r>
            <a:endParaRPr/>
          </a:p>
          <a:p>
            <a:pPr indent="-311150" lvl="0" marL="457200" rtl="0" algn="l">
              <a:spcBef>
                <a:spcPts val="0"/>
              </a:spcBef>
              <a:spcAft>
                <a:spcPts val="0"/>
              </a:spcAft>
              <a:buSzPts val="1300"/>
              <a:buChar char="●"/>
            </a:pPr>
            <a:r>
              <a:rPr lang="id"/>
              <a:t>Jika menggunakan block, maka kita perlu menggunakan kata kunci return</a:t>
            </a:r>
            <a:endParaRPr/>
          </a:p>
          <a:p>
            <a:pPr indent="-311150" lvl="0" marL="457200" rtl="0" algn="l">
              <a:spcBef>
                <a:spcPts val="0"/>
              </a:spcBef>
              <a:spcAft>
                <a:spcPts val="0"/>
              </a:spcAft>
              <a:buSzPts val="1300"/>
              <a:buChar char="●"/>
            </a:pPr>
            <a:r>
              <a:rPr lang="id"/>
              <a:t>Jika tidak menggunakan block, kita tidak perlu menggunakan kata kunci return </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2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Return Value</a:t>
            </a:r>
            <a:endParaRPr/>
          </a:p>
        </p:txBody>
      </p:sp>
      <p:pic>
        <p:nvPicPr>
          <p:cNvPr id="1665" name="Google Shape;1665;p283"/>
          <p:cNvPicPr preferRelativeResize="0"/>
          <p:nvPr/>
        </p:nvPicPr>
        <p:blipFill>
          <a:blip r:embed="rId3">
            <a:alphaModFix/>
          </a:blip>
          <a:stretch>
            <a:fillRect/>
          </a:stretch>
        </p:blipFill>
        <p:spPr>
          <a:xfrm>
            <a:off x="152400" y="2006250"/>
            <a:ext cx="8839199" cy="212588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2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Tanpa Kurung Parameter</a:t>
            </a:r>
            <a:endParaRPr/>
          </a:p>
        </p:txBody>
      </p:sp>
      <p:sp>
        <p:nvSpPr>
          <p:cNvPr id="1671" name="Google Shape;1671;p2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parameter di arrow function hanya satu, kita bisa tidak menggunakan kurung pada parameter</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2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Tanpa Kurung Parameter</a:t>
            </a:r>
            <a:endParaRPr/>
          </a:p>
        </p:txBody>
      </p:sp>
      <p:pic>
        <p:nvPicPr>
          <p:cNvPr id="1677" name="Google Shape;1677;p285"/>
          <p:cNvPicPr preferRelativeResize="0"/>
          <p:nvPr/>
        </p:nvPicPr>
        <p:blipFill>
          <a:blip r:embed="rId3">
            <a:alphaModFix/>
          </a:blip>
          <a:stretch>
            <a:fillRect/>
          </a:stretch>
        </p:blipFill>
        <p:spPr>
          <a:xfrm>
            <a:off x="152400" y="2006250"/>
            <a:ext cx="8839200" cy="1405896"/>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2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Sebagai Parameter</a:t>
            </a:r>
            <a:endParaRPr/>
          </a:p>
        </p:txBody>
      </p:sp>
      <p:sp>
        <p:nvSpPr>
          <p:cNvPr id="1683" name="Google Shape;1683;p2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arrow function sama seperti anonymous function</a:t>
            </a:r>
            <a:endParaRPr/>
          </a:p>
          <a:p>
            <a:pPr indent="-311150" lvl="0" marL="457200" rtl="0" algn="l">
              <a:spcBef>
                <a:spcPts val="0"/>
              </a:spcBef>
              <a:spcAft>
                <a:spcPts val="0"/>
              </a:spcAft>
              <a:buSzPts val="1300"/>
              <a:buChar char="●"/>
            </a:pPr>
            <a:r>
              <a:rPr lang="id"/>
              <a:t>Jadi kita juga bisa menggunakan arrow function sebagai parameter di function lain</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2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Sebagai Parameter</a:t>
            </a:r>
            <a:endParaRPr/>
          </a:p>
        </p:txBody>
      </p:sp>
      <p:pic>
        <p:nvPicPr>
          <p:cNvPr id="1689" name="Google Shape;1689;p287"/>
          <p:cNvPicPr preferRelativeResize="0"/>
          <p:nvPr/>
        </p:nvPicPr>
        <p:blipFill>
          <a:blip r:embed="rId3">
            <a:alphaModFix/>
          </a:blip>
          <a:stretch>
            <a:fillRect/>
          </a:stretch>
        </p:blipFill>
        <p:spPr>
          <a:xfrm>
            <a:off x="152400" y="2006250"/>
            <a:ext cx="8839201" cy="2144239"/>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28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2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
        <p:nvSpPr>
          <p:cNvPr id="1700" name="Google Shape;1700;p2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Closure adalah kombinasi function dan bundel referensi ke data disekitarnya.</a:t>
            </a:r>
            <a:endParaRPr/>
          </a:p>
          <a:p>
            <a:pPr indent="-311150" lvl="0" marL="457200" rtl="0" algn="l">
              <a:spcBef>
                <a:spcPts val="0"/>
              </a:spcBef>
              <a:spcAft>
                <a:spcPts val="0"/>
              </a:spcAft>
              <a:buSzPts val="1300"/>
              <a:buChar char="●"/>
            </a:pPr>
            <a:r>
              <a:rPr lang="id"/>
              <a:t>Oke agak membingungkan memang, apalagi untuk yang baru pertama belajar</a:t>
            </a:r>
            <a:endParaRPr/>
          </a:p>
          <a:p>
            <a:pPr indent="-311150" lvl="0" marL="457200" rtl="0" algn="l">
              <a:spcBef>
                <a:spcPts val="0"/>
              </a:spcBef>
              <a:spcAft>
                <a:spcPts val="0"/>
              </a:spcAft>
              <a:buSzPts val="1300"/>
              <a:buChar char="●"/>
            </a:pPr>
            <a:r>
              <a:rPr lang="id"/>
              <a:t>Kita sudah tahu bahwa local scope tidak bisa diakses di luar scope nya</a:t>
            </a:r>
            <a:endParaRPr/>
          </a:p>
          <a:p>
            <a:pPr indent="-311150" lvl="0" marL="457200" rtl="0" algn="l">
              <a:spcBef>
                <a:spcPts val="0"/>
              </a:spcBef>
              <a:spcAft>
                <a:spcPts val="0"/>
              </a:spcAft>
              <a:buSzPts val="1300"/>
              <a:buChar char="●"/>
            </a:pPr>
            <a:r>
              <a:rPr lang="id"/>
              <a:t>Dengan kemampuan closure, kita bisa membuat sebuah function di local scope dan referensi ke data di sekitar local scope tersebut, keluar scope nya</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2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Closure</a:t>
            </a:r>
            <a:endParaRPr/>
          </a:p>
        </p:txBody>
      </p:sp>
      <p:pic>
        <p:nvPicPr>
          <p:cNvPr id="1706" name="Google Shape;1706;p290"/>
          <p:cNvPicPr preferRelativeResize="0"/>
          <p:nvPr/>
        </p:nvPicPr>
        <p:blipFill>
          <a:blip r:embed="rId3">
            <a:alphaModFix/>
          </a:blip>
          <a:stretch>
            <a:fillRect/>
          </a:stretch>
        </p:blipFill>
        <p:spPr>
          <a:xfrm>
            <a:off x="152400" y="2006250"/>
            <a:ext cx="4309757" cy="2984850"/>
          </a:xfrm>
          <a:prstGeom prst="rect">
            <a:avLst/>
          </a:prstGeom>
          <a:noFill/>
          <a:ln>
            <a:noFill/>
          </a:ln>
        </p:spPr>
      </p:pic>
      <p:pic>
        <p:nvPicPr>
          <p:cNvPr id="1707" name="Google Shape;1707;p290"/>
          <p:cNvPicPr preferRelativeResize="0"/>
          <p:nvPr/>
        </p:nvPicPr>
        <p:blipFill>
          <a:blip r:embed="rId4">
            <a:alphaModFix/>
          </a:blip>
          <a:stretch>
            <a:fillRect/>
          </a:stretch>
        </p:blipFill>
        <p:spPr>
          <a:xfrm>
            <a:off x="4572000" y="2006250"/>
            <a:ext cx="4380625" cy="1585525"/>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2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Method</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2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Method</a:t>
            </a:r>
            <a:endParaRPr/>
          </a:p>
        </p:txBody>
      </p:sp>
      <p:sp>
        <p:nvSpPr>
          <p:cNvPr id="1718" name="Google Shape;1718;p2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tipe data object, kita sudah membahas tentang property di object</a:t>
            </a:r>
            <a:endParaRPr/>
          </a:p>
          <a:p>
            <a:pPr indent="-311150" lvl="0" marL="457200" rtl="0" algn="l">
              <a:spcBef>
                <a:spcPts val="0"/>
              </a:spcBef>
              <a:spcAft>
                <a:spcPts val="0"/>
              </a:spcAft>
              <a:buSzPts val="1300"/>
              <a:buChar char="●"/>
            </a:pPr>
            <a:r>
              <a:rPr lang="id"/>
              <a:t>Karena sebenarnya function juga merupakan salah satu tipe data, jadi function pun sebenarnya bisa ditambahkan sebagai property di object</a:t>
            </a:r>
            <a:endParaRPr/>
          </a:p>
          <a:p>
            <a:pPr indent="-311150" lvl="0" marL="457200" rtl="0" algn="l">
              <a:spcBef>
                <a:spcPts val="0"/>
              </a:spcBef>
              <a:spcAft>
                <a:spcPts val="0"/>
              </a:spcAft>
              <a:buSzPts val="1300"/>
              <a:buChar char="●"/>
            </a:pPr>
            <a:r>
              <a:rPr lang="id"/>
              <a:t>Cara pembuatannya pun sama dengan function sebagai value</a:t>
            </a:r>
            <a:endParaRPr/>
          </a:p>
          <a:p>
            <a:pPr indent="-311150" lvl="0" marL="457200" rtl="0" algn="l">
              <a:spcBef>
                <a:spcPts val="0"/>
              </a:spcBef>
              <a:spcAft>
                <a:spcPts val="0"/>
              </a:spcAft>
              <a:buSzPts val="1300"/>
              <a:buChar char="●"/>
            </a:pPr>
            <a:r>
              <a:rPr lang="id"/>
              <a:t>Function di object kadang disebut juga sebagai Object Method</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2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Method</a:t>
            </a:r>
            <a:endParaRPr/>
          </a:p>
        </p:txBody>
      </p:sp>
      <p:pic>
        <p:nvPicPr>
          <p:cNvPr id="1724" name="Google Shape;1724;p293"/>
          <p:cNvPicPr preferRelativeResize="0"/>
          <p:nvPr/>
        </p:nvPicPr>
        <p:blipFill>
          <a:blip r:embed="rId3">
            <a:alphaModFix/>
          </a:blip>
          <a:stretch>
            <a:fillRect/>
          </a:stretch>
        </p:blipFill>
        <p:spPr>
          <a:xfrm>
            <a:off x="152400" y="2006250"/>
            <a:ext cx="8839202" cy="283253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316" name="Google Shape;316;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boolean adalah tipe data yang berisikan data kebenaran, artinya hanya ada dua data, benar dan salah (yes atau no)</a:t>
            </a:r>
            <a:endParaRPr/>
          </a:p>
          <a:p>
            <a:pPr indent="-311150" lvl="0" marL="457200" rtl="0" algn="l">
              <a:spcBef>
                <a:spcPts val="0"/>
              </a:spcBef>
              <a:spcAft>
                <a:spcPts val="0"/>
              </a:spcAft>
              <a:buSzPts val="1300"/>
              <a:buChar char="●"/>
            </a:pPr>
            <a:r>
              <a:rPr lang="id"/>
              <a:t>Benar di representasikan dengan kata kunci true, dan salah direpresentasikan dengan kata kunci false</a:t>
            </a:r>
            <a:endParaRPr/>
          </a:p>
          <a:p>
            <a:pPr indent="-311150" lvl="0" marL="457200" rtl="0" algn="l">
              <a:spcBef>
                <a:spcPts val="0"/>
              </a:spcBef>
              <a:spcAft>
                <a:spcPts val="0"/>
              </a:spcAft>
              <a:buSzPts val="1300"/>
              <a:buChar char="●"/>
            </a:pPr>
            <a:r>
              <a:rPr lang="id"/>
              <a:t>Walaupun tipe data boolean merupakan tipe data yang sangat sederhana, tapi tipe data boolean akan banyak digunakan di berbagai fitur pemrograman</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2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Method ke Object</a:t>
            </a:r>
            <a:endParaRPr/>
          </a:p>
        </p:txBody>
      </p:sp>
      <p:pic>
        <p:nvPicPr>
          <p:cNvPr id="1730" name="Google Shape;1730;p294"/>
          <p:cNvPicPr preferRelativeResize="0"/>
          <p:nvPr/>
        </p:nvPicPr>
        <p:blipFill>
          <a:blip r:embed="rId3">
            <a:alphaModFix/>
          </a:blip>
          <a:stretch>
            <a:fillRect/>
          </a:stretch>
        </p:blipFill>
        <p:spPr>
          <a:xfrm>
            <a:off x="152400" y="2006250"/>
            <a:ext cx="8403294" cy="2984850"/>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29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this</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2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this</a:t>
            </a:r>
            <a:endParaRPr/>
          </a:p>
        </p:txBody>
      </p:sp>
      <p:sp>
        <p:nvSpPr>
          <p:cNvPr id="1741" name="Google Shape;1741;p2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this adalah referensi ke object milik siapa</a:t>
            </a:r>
            <a:endParaRPr/>
          </a:p>
          <a:p>
            <a:pPr indent="-311150" lvl="0" marL="457200" rtl="0" algn="l">
              <a:spcBef>
                <a:spcPts val="0"/>
              </a:spcBef>
              <a:spcAft>
                <a:spcPts val="0"/>
              </a:spcAft>
              <a:buSzPts val="1300"/>
              <a:buChar char="●"/>
            </a:pPr>
            <a:r>
              <a:rPr lang="id"/>
              <a:t>Tiap lokasi kata kunci this, bisa berbeda-beda referensi pemilik nya</a:t>
            </a:r>
            <a:endParaRPr/>
          </a:p>
          <a:p>
            <a:pPr indent="-311150" lvl="0" marL="457200" rtl="0" algn="l">
              <a:spcBef>
                <a:spcPts val="0"/>
              </a:spcBef>
              <a:spcAft>
                <a:spcPts val="0"/>
              </a:spcAft>
              <a:buSzPts val="1300"/>
              <a:buChar char="●"/>
            </a:pPr>
            <a:r>
              <a:rPr lang="id"/>
              <a:t>Dalam Object Method, this merupakan referensi ke object pemilik function nya</a:t>
            </a:r>
            <a:endParaRPr/>
          </a:p>
          <a:p>
            <a:pPr indent="-311150" lvl="0" marL="457200" rtl="0" algn="l">
              <a:spcBef>
                <a:spcPts val="0"/>
              </a:spcBef>
              <a:spcAft>
                <a:spcPts val="0"/>
              </a:spcAft>
              <a:buSzPts val="1300"/>
              <a:buChar char="●"/>
            </a:pPr>
            <a:r>
              <a:rPr lang="id"/>
              <a:t>Di global scope, this merupakan referensi ke global object (di browser biasanya Window)</a:t>
            </a:r>
            <a:endParaRPr/>
          </a:p>
          <a:p>
            <a:pPr indent="-311150" lvl="0" marL="457200" rtl="0" algn="l">
              <a:spcBef>
                <a:spcPts val="0"/>
              </a:spcBef>
              <a:spcAft>
                <a:spcPts val="0"/>
              </a:spcAft>
              <a:buSzPts val="1300"/>
              <a:buChar char="●"/>
            </a:pPr>
            <a:r>
              <a:rPr lang="id"/>
              <a:t>Dalam function, this merupakan referensi ke global object (di browser biasanya Window)</a:t>
            </a:r>
            <a:endParaRPr/>
          </a:p>
          <a:p>
            <a:pPr indent="-311150" lvl="0" marL="457200" rtl="0" algn="l">
              <a:spcBef>
                <a:spcPts val="0"/>
              </a:spcBef>
              <a:spcAft>
                <a:spcPts val="0"/>
              </a:spcAft>
              <a:buSzPts val="1300"/>
              <a:buChar char="●"/>
            </a:pPr>
            <a:r>
              <a:rPr lang="id"/>
              <a:t>Di function dengan strict mode (akan dibahas nanti), this adalah undefined</a:t>
            </a:r>
            <a:endParaRPr/>
          </a:p>
          <a:p>
            <a:pPr indent="-311150" lvl="0" marL="457200" rtl="0" algn="l">
              <a:spcBef>
                <a:spcPts val="0"/>
              </a:spcBef>
              <a:spcAft>
                <a:spcPts val="0"/>
              </a:spcAft>
              <a:buSzPts val="1300"/>
              <a:buChar char="●"/>
            </a:pPr>
            <a:r>
              <a:rPr lang="id"/>
              <a:t>Dalam event, this merupakan referensi ke element yang menerima event (dibahas di materi Document Object Model)</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2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Global Scope</a:t>
            </a:r>
            <a:endParaRPr/>
          </a:p>
        </p:txBody>
      </p:sp>
      <p:pic>
        <p:nvPicPr>
          <p:cNvPr id="1747" name="Google Shape;1747;p297"/>
          <p:cNvPicPr preferRelativeResize="0"/>
          <p:nvPr/>
        </p:nvPicPr>
        <p:blipFill>
          <a:blip r:embed="rId3">
            <a:alphaModFix/>
          </a:blip>
          <a:stretch>
            <a:fillRect/>
          </a:stretch>
        </p:blipFill>
        <p:spPr>
          <a:xfrm>
            <a:off x="152400" y="2006250"/>
            <a:ext cx="8839200" cy="1059243"/>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2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Function</a:t>
            </a:r>
            <a:endParaRPr/>
          </a:p>
        </p:txBody>
      </p:sp>
      <p:pic>
        <p:nvPicPr>
          <p:cNvPr id="1753" name="Google Shape;1753;p298"/>
          <p:cNvPicPr preferRelativeResize="0"/>
          <p:nvPr/>
        </p:nvPicPr>
        <p:blipFill>
          <a:blip r:embed="rId3">
            <a:alphaModFix/>
          </a:blip>
          <a:stretch>
            <a:fillRect/>
          </a:stretch>
        </p:blipFill>
        <p:spPr>
          <a:xfrm>
            <a:off x="152400" y="2006250"/>
            <a:ext cx="8839199" cy="2369443"/>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2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Object Method</a:t>
            </a:r>
            <a:endParaRPr/>
          </a:p>
        </p:txBody>
      </p:sp>
      <p:pic>
        <p:nvPicPr>
          <p:cNvPr id="1759" name="Google Shape;1759;p299"/>
          <p:cNvPicPr preferRelativeResize="0"/>
          <p:nvPr/>
        </p:nvPicPr>
        <p:blipFill>
          <a:blip r:embed="rId3">
            <a:alphaModFix/>
          </a:blip>
          <a:stretch>
            <a:fillRect/>
          </a:stretch>
        </p:blipFill>
        <p:spPr>
          <a:xfrm>
            <a:off x="152400" y="2006250"/>
            <a:ext cx="8330103" cy="2984849"/>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3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a:t>
            </a:r>
            <a:r>
              <a:rPr lang="id"/>
              <a:t>Function</a:t>
            </a:r>
            <a:r>
              <a:rPr lang="id"/>
              <a:t> di Object</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3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di Object</a:t>
            </a:r>
            <a:endParaRPr/>
          </a:p>
        </p:txBody>
      </p:sp>
      <p:sp>
        <p:nvSpPr>
          <p:cNvPr id="1770" name="Google Shape;1770;p3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bahas tentang Arrow Function</a:t>
            </a:r>
            <a:endParaRPr/>
          </a:p>
          <a:p>
            <a:pPr indent="-311150" lvl="0" marL="457200" rtl="0" algn="l">
              <a:spcBef>
                <a:spcPts val="0"/>
              </a:spcBef>
              <a:spcAft>
                <a:spcPts val="0"/>
              </a:spcAft>
              <a:buSzPts val="1300"/>
              <a:buChar char="●"/>
            </a:pPr>
            <a:r>
              <a:rPr lang="id"/>
              <a:t>Arrow Function juga bisa kita gunakan di sebagai Object Method</a:t>
            </a:r>
            <a:endParaRPr/>
          </a:p>
          <a:p>
            <a:pPr indent="-311150" lvl="0" marL="457200" rtl="0" algn="l">
              <a:spcBef>
                <a:spcPts val="0"/>
              </a:spcBef>
              <a:spcAft>
                <a:spcPts val="0"/>
              </a:spcAft>
              <a:buSzPts val="1300"/>
              <a:buChar char="●"/>
            </a:pPr>
            <a:r>
              <a:rPr lang="id"/>
              <a:t>Namun perlu diketahui, Arrow Function tidak bisa digunakan untuk mengakses arguments object, function generator, kata kunci this dan kata kunci super (dibahas di materi JavaScript Object Oriented Programming)</a:t>
            </a:r>
            <a:endParaRPr/>
          </a:p>
          <a:p>
            <a:pPr indent="-311150" lvl="0" marL="457200" rtl="0" algn="l">
              <a:spcBef>
                <a:spcPts val="0"/>
              </a:spcBef>
              <a:spcAft>
                <a:spcPts val="0"/>
              </a:spcAft>
              <a:buSzPts val="1300"/>
              <a:buChar char="●"/>
            </a:pPr>
            <a:r>
              <a:rPr lang="id"/>
              <a:t>Jadi pastikan gunakan Arrow Function hanya memang ketika kita tidak butuh fitur-fitur diatas</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3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di Object Method</a:t>
            </a:r>
            <a:endParaRPr/>
          </a:p>
        </p:txBody>
      </p:sp>
      <p:pic>
        <p:nvPicPr>
          <p:cNvPr id="1776" name="Google Shape;1776;p302"/>
          <p:cNvPicPr preferRelativeResize="0"/>
          <p:nvPr/>
        </p:nvPicPr>
        <p:blipFill>
          <a:blip r:embed="rId3">
            <a:alphaModFix/>
          </a:blip>
          <a:stretch>
            <a:fillRect/>
          </a:stretch>
        </p:blipFill>
        <p:spPr>
          <a:xfrm>
            <a:off x="152400" y="2006250"/>
            <a:ext cx="8178489" cy="2984850"/>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3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Arrow Function Object</a:t>
            </a:r>
            <a:endParaRPr/>
          </a:p>
        </p:txBody>
      </p:sp>
      <p:pic>
        <p:nvPicPr>
          <p:cNvPr id="1782" name="Google Shape;1782;p303"/>
          <p:cNvPicPr preferRelativeResize="0"/>
          <p:nvPr/>
        </p:nvPicPr>
        <p:blipFill>
          <a:blip r:embed="rId3">
            <a:alphaModFix/>
          </a:blip>
          <a:stretch>
            <a:fillRect/>
          </a:stretch>
        </p:blipFill>
        <p:spPr>
          <a:xfrm>
            <a:off x="152400" y="2006250"/>
            <a:ext cx="8839199" cy="297343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Boolean</a:t>
            </a:r>
            <a:endParaRPr/>
          </a:p>
        </p:txBody>
      </p:sp>
      <p:pic>
        <p:nvPicPr>
          <p:cNvPr id="322" name="Google Shape;322;p52"/>
          <p:cNvPicPr preferRelativeResize="0"/>
          <p:nvPr/>
        </p:nvPicPr>
        <p:blipFill>
          <a:blip r:embed="rId3">
            <a:alphaModFix/>
          </a:blip>
          <a:stretch>
            <a:fillRect/>
          </a:stretch>
        </p:blipFill>
        <p:spPr>
          <a:xfrm>
            <a:off x="152400" y="2006250"/>
            <a:ext cx="8839200" cy="2442555"/>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3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3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
        <p:nvSpPr>
          <p:cNvPr id="1793" name="Google Shape;1793;p3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Getter dan Setter adalah kemampuan membuat function yang berbeda untuk mengambil data (Getter) dan mengubah data (Setter) pada sebuah property di Object</a:t>
            </a:r>
            <a:endParaRPr/>
          </a:p>
          <a:p>
            <a:pPr indent="-311150" lvl="0" marL="457200" rtl="0" algn="l">
              <a:spcBef>
                <a:spcPts val="0"/>
              </a:spcBef>
              <a:spcAft>
                <a:spcPts val="0"/>
              </a:spcAft>
              <a:buSzPts val="1300"/>
              <a:buChar char="●"/>
            </a:pPr>
            <a:r>
              <a:rPr lang="id"/>
              <a:t>Dengan menggunakan Getter dan Setter, kita bisa melakukan hal apapun dalam function sebelum sebuah property di akses atau diubah, misal menambah validasi dan lain-lain</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3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Getter</a:t>
            </a:r>
            <a:endParaRPr/>
          </a:p>
        </p:txBody>
      </p:sp>
      <p:pic>
        <p:nvPicPr>
          <p:cNvPr id="1799" name="Google Shape;1799;p306"/>
          <p:cNvPicPr preferRelativeResize="0"/>
          <p:nvPr/>
        </p:nvPicPr>
        <p:blipFill>
          <a:blip r:embed="rId3">
            <a:alphaModFix/>
          </a:blip>
          <a:stretch>
            <a:fillRect/>
          </a:stretch>
        </p:blipFill>
        <p:spPr>
          <a:xfrm>
            <a:off x="152400" y="2006250"/>
            <a:ext cx="8282073" cy="2984850"/>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3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Setter</a:t>
            </a:r>
            <a:endParaRPr/>
          </a:p>
        </p:txBody>
      </p:sp>
      <p:pic>
        <p:nvPicPr>
          <p:cNvPr id="1805" name="Google Shape;1805;p307"/>
          <p:cNvPicPr preferRelativeResize="0"/>
          <p:nvPr/>
        </p:nvPicPr>
        <p:blipFill>
          <a:blip r:embed="rId3">
            <a:alphaModFix/>
          </a:blip>
          <a:stretch>
            <a:fillRect/>
          </a:stretch>
        </p:blipFill>
        <p:spPr>
          <a:xfrm>
            <a:off x="152400" y="2006250"/>
            <a:ext cx="7109027" cy="2984850"/>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3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Variable var</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3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Variable var</a:t>
            </a:r>
            <a:endParaRPr/>
          </a:p>
        </p:txBody>
      </p:sp>
      <p:sp>
        <p:nvSpPr>
          <p:cNvPr id="1816" name="Google Shape;1816;p3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sudah dijelaskan bahwa penggunaan var sudah tidak direkomendasikan lagi, dan diganti dengan let</a:t>
            </a:r>
            <a:endParaRPr/>
          </a:p>
          <a:p>
            <a:pPr indent="-311150" lvl="0" marL="457200" rtl="0" algn="l">
              <a:spcBef>
                <a:spcPts val="0"/>
              </a:spcBef>
              <a:spcAft>
                <a:spcPts val="0"/>
              </a:spcAft>
              <a:buSzPts val="1300"/>
              <a:buChar char="●"/>
            </a:pPr>
            <a:r>
              <a:rPr lang="id"/>
              <a:t>Pertanyaannya kenapa?</a:t>
            </a:r>
            <a:endParaRPr/>
          </a:p>
          <a:p>
            <a:pPr indent="-311150" lvl="0" marL="457200" rtl="0" algn="l">
              <a:spcBef>
                <a:spcPts val="0"/>
              </a:spcBef>
              <a:spcAft>
                <a:spcPts val="0"/>
              </a:spcAft>
              <a:buSzPts val="1300"/>
              <a:buChar char="●"/>
            </a:pPr>
            <a:r>
              <a:rPr lang="id"/>
              <a:t>Alasan var tidak direkomendasikan digunakan lagi adalah, karena var tidak memiliki block scope, artinya dia tidak mengikat ke local scope yang sebelumnya sudah kita bahas</a:t>
            </a:r>
            <a:endParaRPr/>
          </a:p>
          <a:p>
            <a:pPr indent="-311150" lvl="0" marL="457200" rtl="0" algn="l">
              <a:spcBef>
                <a:spcPts val="0"/>
              </a:spcBef>
              <a:spcAft>
                <a:spcPts val="0"/>
              </a:spcAft>
              <a:buSzPts val="1300"/>
              <a:buChar char="●"/>
            </a:pPr>
            <a:r>
              <a:rPr lang="id"/>
              <a:t>Karena masalah ini, var bisa tidak terprediksi</a:t>
            </a:r>
            <a:endParaRPr/>
          </a:p>
          <a:p>
            <a:pPr indent="-311150" lvl="0" marL="457200" rtl="0" algn="l">
              <a:spcBef>
                <a:spcPts val="0"/>
              </a:spcBef>
              <a:spcAft>
                <a:spcPts val="0"/>
              </a:spcAft>
              <a:buSzPts val="1300"/>
              <a:buChar char="●"/>
            </a:pPr>
            <a:r>
              <a:rPr lang="id"/>
              <a:t>Kita akan buat contoh penggunaan var dan let</a:t>
            </a:r>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3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let</a:t>
            </a:r>
            <a:endParaRPr/>
          </a:p>
        </p:txBody>
      </p:sp>
      <p:pic>
        <p:nvPicPr>
          <p:cNvPr id="1822" name="Google Shape;1822;p310"/>
          <p:cNvPicPr preferRelativeResize="0"/>
          <p:nvPr/>
        </p:nvPicPr>
        <p:blipFill>
          <a:blip r:embed="rId3">
            <a:alphaModFix/>
          </a:blip>
          <a:stretch>
            <a:fillRect/>
          </a:stretch>
        </p:blipFill>
        <p:spPr>
          <a:xfrm>
            <a:off x="152400" y="2006250"/>
            <a:ext cx="8839200" cy="2712720"/>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3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var</a:t>
            </a:r>
            <a:endParaRPr/>
          </a:p>
        </p:txBody>
      </p:sp>
      <p:pic>
        <p:nvPicPr>
          <p:cNvPr id="1828" name="Google Shape;1828;p311"/>
          <p:cNvPicPr preferRelativeResize="0"/>
          <p:nvPr/>
        </p:nvPicPr>
        <p:blipFill>
          <a:blip r:embed="rId3">
            <a:alphaModFix/>
          </a:blip>
          <a:stretch>
            <a:fillRect/>
          </a:stretch>
        </p:blipFill>
        <p:spPr>
          <a:xfrm>
            <a:off x="152400" y="2006250"/>
            <a:ext cx="8839200" cy="2871942"/>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3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a:t>
            </a:r>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3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a:t>
            </a:r>
            <a:endParaRPr/>
          </a:p>
        </p:txBody>
      </p:sp>
      <p:sp>
        <p:nvSpPr>
          <p:cNvPr id="1839" name="Google Shape;1839;p3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Destructuring adalah fitur yang bisa digunakan untuk membongkar value-value di array atau object ke dalam variable-variable</a:t>
            </a:r>
            <a:endParaRPr/>
          </a:p>
          <a:p>
            <a:pPr indent="-311150" lvl="0" marL="457200" rtl="0" algn="l">
              <a:spcBef>
                <a:spcPts val="0"/>
              </a:spcBef>
              <a:spcAft>
                <a:spcPts val="0"/>
              </a:spcAft>
              <a:buSzPts val="1300"/>
              <a:buChar char="●"/>
            </a:pPr>
            <a:r>
              <a:rPr lang="id"/>
              <a:t>Fitur ini sangat mempermudah kita ketika ingin mengambil data dari array atau object tanpa harus melakukan pengambilan data satu persatu</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3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Data di Array</a:t>
            </a:r>
            <a:endParaRPr/>
          </a:p>
        </p:txBody>
      </p:sp>
      <p:pic>
        <p:nvPicPr>
          <p:cNvPr id="1845" name="Google Shape;1845;p314"/>
          <p:cNvPicPr preferRelativeResize="0"/>
          <p:nvPr/>
        </p:nvPicPr>
        <p:blipFill>
          <a:blip r:embed="rId3">
            <a:alphaModFix/>
          </a:blip>
          <a:stretch>
            <a:fillRect/>
          </a:stretch>
        </p:blipFill>
        <p:spPr>
          <a:xfrm>
            <a:off x="152400" y="2006250"/>
            <a:ext cx="8839201" cy="2769705"/>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3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Array</a:t>
            </a:r>
            <a:endParaRPr/>
          </a:p>
        </p:txBody>
      </p:sp>
      <p:pic>
        <p:nvPicPr>
          <p:cNvPr id="1851" name="Google Shape;1851;p315"/>
          <p:cNvPicPr preferRelativeResize="0"/>
          <p:nvPr/>
        </p:nvPicPr>
        <p:blipFill>
          <a:blip r:embed="rId3">
            <a:alphaModFix/>
          </a:blip>
          <a:stretch>
            <a:fillRect/>
          </a:stretch>
        </p:blipFill>
        <p:spPr>
          <a:xfrm>
            <a:off x="152400" y="2006250"/>
            <a:ext cx="8839199" cy="2671402"/>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
        <p:nvSpPr>
          <p:cNvPr id="1856" name="Google Shape;1856;p3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Data di Object</a:t>
            </a:r>
            <a:endParaRPr/>
          </a:p>
        </p:txBody>
      </p:sp>
      <p:pic>
        <p:nvPicPr>
          <p:cNvPr id="1857" name="Google Shape;1857;p316"/>
          <p:cNvPicPr preferRelativeResize="0"/>
          <p:nvPr/>
        </p:nvPicPr>
        <p:blipFill>
          <a:blip r:embed="rId3">
            <a:alphaModFix/>
          </a:blip>
          <a:stretch>
            <a:fillRect/>
          </a:stretch>
        </p:blipFill>
        <p:spPr>
          <a:xfrm>
            <a:off x="152400" y="2006250"/>
            <a:ext cx="6182903" cy="2984850"/>
          </a:xfrm>
          <a:prstGeom prst="rect">
            <a:avLst/>
          </a:prstGeom>
          <a:noFill/>
          <a:ln>
            <a:noFill/>
          </a:ln>
        </p:spPr>
      </p:pic>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p3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Object</a:t>
            </a:r>
            <a:endParaRPr/>
          </a:p>
        </p:txBody>
      </p:sp>
      <p:pic>
        <p:nvPicPr>
          <p:cNvPr id="1863" name="Google Shape;1863;p317"/>
          <p:cNvPicPr preferRelativeResize="0"/>
          <p:nvPr/>
        </p:nvPicPr>
        <p:blipFill>
          <a:blip r:embed="rId3">
            <a:alphaModFix/>
          </a:blip>
          <a:stretch>
            <a:fillRect/>
          </a:stretch>
        </p:blipFill>
        <p:spPr>
          <a:xfrm>
            <a:off x="152400" y="2006250"/>
            <a:ext cx="8839199" cy="2345787"/>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3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Nested Object</a:t>
            </a:r>
            <a:endParaRPr/>
          </a:p>
        </p:txBody>
      </p:sp>
      <p:pic>
        <p:nvPicPr>
          <p:cNvPr id="1869" name="Google Shape;1869;p318"/>
          <p:cNvPicPr preferRelativeResize="0"/>
          <p:nvPr/>
        </p:nvPicPr>
        <p:blipFill>
          <a:blip r:embed="rId3">
            <a:alphaModFix/>
          </a:blip>
          <a:stretch>
            <a:fillRect/>
          </a:stretch>
        </p:blipFill>
        <p:spPr>
          <a:xfrm>
            <a:off x="152400" y="2006250"/>
            <a:ext cx="8839202" cy="2277890"/>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3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 Function Parameter</a:t>
            </a:r>
            <a:endParaRPr/>
          </a:p>
        </p:txBody>
      </p:sp>
      <p:sp>
        <p:nvSpPr>
          <p:cNvPr id="1875" name="Google Shape;1875;p3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Destructuring tidak hanya bisa dilakukan di variable, tapi juga bisa dilakukan di function parameter</a:t>
            </a:r>
            <a:endParaRPr/>
          </a:p>
          <a:p>
            <a:pPr indent="-311150" lvl="0" marL="457200" rtl="0" algn="l">
              <a:spcBef>
                <a:spcPts val="0"/>
              </a:spcBef>
              <a:spcAft>
                <a:spcPts val="0"/>
              </a:spcAft>
              <a:buSzPts val="1300"/>
              <a:buChar char="●"/>
            </a:pPr>
            <a:r>
              <a:rPr lang="id"/>
              <a:t>Hal ini membuat kita mudah ketika ingin mengambil nested data dalam array atau object dalam function</a:t>
            </a:r>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3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di Function Parameter (1)</a:t>
            </a:r>
            <a:endParaRPr/>
          </a:p>
        </p:txBody>
      </p:sp>
      <p:pic>
        <p:nvPicPr>
          <p:cNvPr id="1881" name="Google Shape;1881;p320"/>
          <p:cNvPicPr preferRelativeResize="0"/>
          <p:nvPr/>
        </p:nvPicPr>
        <p:blipFill>
          <a:blip r:embed="rId3">
            <a:alphaModFix/>
          </a:blip>
          <a:stretch>
            <a:fillRect/>
          </a:stretch>
        </p:blipFill>
        <p:spPr>
          <a:xfrm>
            <a:off x="152400" y="2006250"/>
            <a:ext cx="6163256" cy="2984850"/>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sp>
        <p:nvSpPr>
          <p:cNvPr id="1886" name="Google Shape;1886;p3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di Function Parameter (2)</a:t>
            </a:r>
            <a:endParaRPr/>
          </a:p>
        </p:txBody>
      </p:sp>
      <p:pic>
        <p:nvPicPr>
          <p:cNvPr id="1887" name="Google Shape;1887;p321"/>
          <p:cNvPicPr preferRelativeResize="0"/>
          <p:nvPr/>
        </p:nvPicPr>
        <p:blipFill>
          <a:blip r:embed="rId3">
            <a:alphaModFix/>
          </a:blip>
          <a:stretch>
            <a:fillRect/>
          </a:stretch>
        </p:blipFill>
        <p:spPr>
          <a:xfrm>
            <a:off x="152400" y="2006250"/>
            <a:ext cx="8839199" cy="2343277"/>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3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Value</a:t>
            </a:r>
            <a:endParaRPr/>
          </a:p>
        </p:txBody>
      </p:sp>
      <p:sp>
        <p:nvSpPr>
          <p:cNvPr id="1893" name="Google Shape;1893;p3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Yang paling menarik di destructuring adalah, kita bisa menambahkan default value</a:t>
            </a:r>
            <a:endParaRPr/>
          </a:p>
          <a:p>
            <a:pPr indent="-311150" lvl="0" marL="457200" rtl="0" algn="l">
              <a:spcBef>
                <a:spcPts val="0"/>
              </a:spcBef>
              <a:spcAft>
                <a:spcPts val="0"/>
              </a:spcAft>
              <a:buSzPts val="1300"/>
              <a:buChar char="●"/>
            </a:pPr>
            <a:r>
              <a:rPr lang="id"/>
              <a:t>Jadi misal kita kita melakukan destructuring terhadap array, ternyata tidak ada datanya, maka kita bisa menambahkan default value</a:t>
            </a:r>
            <a:endParaRPr/>
          </a:p>
          <a:p>
            <a:pPr indent="-311150" lvl="0" marL="457200" rtl="0" algn="l">
              <a:spcBef>
                <a:spcPts val="0"/>
              </a:spcBef>
              <a:spcAft>
                <a:spcPts val="0"/>
              </a:spcAft>
              <a:buSzPts val="1300"/>
              <a:buChar char="●"/>
            </a:pPr>
            <a:r>
              <a:rPr lang="id"/>
              <a:t>Begitu juga pada object, jika ternyata property nya tidak ada, maka kita bisa menambahkan default value</a:t>
            </a:r>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3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 Destructuring Array</a:t>
            </a:r>
            <a:endParaRPr/>
          </a:p>
        </p:txBody>
      </p:sp>
      <p:pic>
        <p:nvPicPr>
          <p:cNvPr id="1899" name="Google Shape;1899;p323"/>
          <p:cNvPicPr preferRelativeResize="0"/>
          <p:nvPr/>
        </p:nvPicPr>
        <p:blipFill>
          <a:blip r:embed="rId3">
            <a:alphaModFix/>
          </a:blip>
          <a:stretch>
            <a:fillRect/>
          </a:stretch>
        </p:blipFill>
        <p:spPr>
          <a:xfrm>
            <a:off x="152400" y="2006250"/>
            <a:ext cx="8839200" cy="22911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333" name="Google Shape;333;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string atau text adalah tipe data yang berisikan kumpulan kosong atau lebih karakter</a:t>
            </a:r>
            <a:endParaRPr/>
          </a:p>
          <a:p>
            <a:pPr indent="-311150" lvl="0" marL="457200" rtl="0" algn="l">
              <a:spcBef>
                <a:spcPts val="0"/>
              </a:spcBef>
              <a:spcAft>
                <a:spcPts val="0"/>
              </a:spcAft>
              <a:buSzPts val="1300"/>
              <a:buChar char="●"/>
            </a:pPr>
            <a:r>
              <a:rPr lang="id"/>
              <a:t>Sebelumnya kita sudah pernah menggunakan string ketika membuat program hello world.</a:t>
            </a:r>
            <a:endParaRPr/>
          </a:p>
          <a:p>
            <a:pPr indent="-311150" lvl="0" marL="457200" rtl="0" algn="l">
              <a:spcBef>
                <a:spcPts val="0"/>
              </a:spcBef>
              <a:spcAft>
                <a:spcPts val="0"/>
              </a:spcAft>
              <a:buSzPts val="1300"/>
              <a:buChar char="●"/>
            </a:pPr>
            <a:r>
              <a:rPr lang="id"/>
              <a:t>Di JavaScript, untuk membuat data dengan tipe string, kita perlu menggunakan “ (petik dua) atau ‘ (petik satu) sebelum dan setelah isi text nya</a:t>
            </a:r>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3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 Destructuring Object</a:t>
            </a:r>
            <a:endParaRPr/>
          </a:p>
        </p:txBody>
      </p:sp>
      <p:pic>
        <p:nvPicPr>
          <p:cNvPr id="1905" name="Google Shape;1905;p324"/>
          <p:cNvPicPr preferRelativeResize="0"/>
          <p:nvPr/>
        </p:nvPicPr>
        <p:blipFill>
          <a:blip r:embed="rId3">
            <a:alphaModFix/>
          </a:blip>
          <a:stretch>
            <a:fillRect/>
          </a:stretch>
        </p:blipFill>
        <p:spPr>
          <a:xfrm>
            <a:off x="152400" y="2006250"/>
            <a:ext cx="8012664" cy="2984850"/>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3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Nama Variable Lain</a:t>
            </a:r>
            <a:endParaRPr/>
          </a:p>
        </p:txBody>
      </p:sp>
      <p:sp>
        <p:nvSpPr>
          <p:cNvPr id="1911" name="Google Shape;1911;p3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melakukan destructuring di Array, kita bisa dengan mudah membuat nama variable sesuka kita</a:t>
            </a:r>
            <a:endParaRPr/>
          </a:p>
          <a:p>
            <a:pPr indent="-311150" lvl="0" marL="457200" rtl="0" algn="l">
              <a:spcBef>
                <a:spcPts val="0"/>
              </a:spcBef>
              <a:spcAft>
                <a:spcPts val="0"/>
              </a:spcAft>
              <a:buSzPts val="1300"/>
              <a:buChar char="●"/>
            </a:pPr>
            <a:r>
              <a:rPr lang="id"/>
              <a:t>Namun pada saat melakukan destructuring, kita harus membuat nama variable sama dengan nama property</a:t>
            </a:r>
            <a:endParaRPr/>
          </a:p>
          <a:p>
            <a:pPr indent="-311150" lvl="0" marL="457200" rtl="0" algn="l">
              <a:spcBef>
                <a:spcPts val="0"/>
              </a:spcBef>
              <a:spcAft>
                <a:spcPts val="0"/>
              </a:spcAft>
              <a:buSzPts val="1300"/>
              <a:buChar char="●"/>
            </a:pPr>
            <a:r>
              <a:rPr lang="id"/>
              <a:t>Kita juga bisa menggunakan nama variable lain saat melakukan destructuring object jika kita mau</a:t>
            </a:r>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3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Nama Variable Lain</a:t>
            </a:r>
            <a:endParaRPr/>
          </a:p>
        </p:txBody>
      </p:sp>
      <p:pic>
        <p:nvPicPr>
          <p:cNvPr id="1917" name="Google Shape;1917;p326"/>
          <p:cNvPicPr preferRelativeResize="0"/>
          <p:nvPr/>
        </p:nvPicPr>
        <p:blipFill>
          <a:blip r:embed="rId3">
            <a:alphaModFix/>
          </a:blip>
          <a:stretch>
            <a:fillRect/>
          </a:stretch>
        </p:blipFill>
        <p:spPr>
          <a:xfrm>
            <a:off x="152400" y="2006250"/>
            <a:ext cx="8839201" cy="2902642"/>
          </a:xfrm>
          <a:prstGeom prst="rect">
            <a:avLst/>
          </a:prstGeom>
          <a:noFill/>
          <a:ln>
            <a:noFill/>
          </a:ln>
        </p:spPr>
      </p:pic>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3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Strict Mode</a:t>
            </a:r>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3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Strict Mode</a:t>
            </a:r>
            <a:endParaRPr/>
          </a:p>
        </p:txBody>
      </p:sp>
      <p:sp>
        <p:nvSpPr>
          <p:cNvPr id="1928" name="Google Shape;1928;p3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menjalankan kode program JavaScript, secara default kode program kita berjalan dalam mode tidak strict, atau istilahnya sloppy mode</a:t>
            </a:r>
            <a:endParaRPr/>
          </a:p>
          <a:p>
            <a:pPr indent="-311150" lvl="0" marL="457200" rtl="0" algn="l">
              <a:spcBef>
                <a:spcPts val="0"/>
              </a:spcBef>
              <a:spcAft>
                <a:spcPts val="0"/>
              </a:spcAft>
              <a:buSzPts val="1300"/>
              <a:buChar char="●"/>
            </a:pPr>
            <a:r>
              <a:rPr lang="id"/>
              <a:t>Pada ECMAScript 5, diperkenalkan mode strict, dimana ketika strict mode dijalankan, maka akan merubah beberapa cara kerja di JavaScript, seperti :</a:t>
            </a:r>
            <a:endParaRPr/>
          </a:p>
          <a:p>
            <a:pPr indent="-298450" lvl="1" marL="914400" rtl="0" algn="l">
              <a:spcBef>
                <a:spcPts val="0"/>
              </a:spcBef>
              <a:spcAft>
                <a:spcPts val="0"/>
              </a:spcAft>
              <a:buSzPts val="1100"/>
              <a:buChar char="○"/>
            </a:pPr>
            <a:r>
              <a:rPr lang="id"/>
              <a:t>Merubah beberapa JavaScript error dari yang tadinya silent error, menjadi throw error (terlihat)</a:t>
            </a:r>
            <a:endParaRPr/>
          </a:p>
          <a:p>
            <a:pPr indent="-298450" lvl="1" marL="914400" rtl="0" algn="l">
              <a:spcBef>
                <a:spcPts val="0"/>
              </a:spcBef>
              <a:spcAft>
                <a:spcPts val="0"/>
              </a:spcAft>
              <a:buSzPts val="1100"/>
              <a:buChar char="○"/>
            </a:pPr>
            <a:r>
              <a:rPr lang="id"/>
              <a:t>Memperbaiki beberapa kesalahan engine JavaScript untuk optimisasi</a:t>
            </a:r>
            <a:endParaRPr/>
          </a:p>
          <a:p>
            <a:pPr indent="-298450" lvl="1" marL="914400" rtl="0" algn="l">
              <a:spcBef>
                <a:spcPts val="0"/>
              </a:spcBef>
              <a:spcAft>
                <a:spcPts val="0"/>
              </a:spcAft>
              <a:buSzPts val="1100"/>
              <a:buChar char="○"/>
            </a:pPr>
            <a:r>
              <a:rPr lang="id"/>
              <a:t>Menolak beberapa kode perintah yang kedepannya akan digunakan di ECMAScript</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https://developer.mozilla.org/en-US/docs/Web/JavaScript/Reference/Strict_mode/Transitioning_to_strict_mode</a:t>
            </a:r>
            <a:r>
              <a:rPr lang="id"/>
              <a:t> </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2" name="Shape 1932"/>
        <p:cNvGrpSpPr/>
        <p:nvPr/>
      </p:nvGrpSpPr>
      <p:grpSpPr>
        <a:xfrm>
          <a:off x="0" y="0"/>
          <a:ext cx="0" cy="0"/>
          <a:chOff x="0" y="0"/>
          <a:chExt cx="0" cy="0"/>
        </a:xfrm>
      </p:grpSpPr>
      <p:sp>
        <p:nvSpPr>
          <p:cNvPr id="1933" name="Google Shape;1933;p3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Menyalakan Strict Mode</a:t>
            </a:r>
            <a:endParaRPr/>
          </a:p>
        </p:txBody>
      </p:sp>
      <p:sp>
        <p:nvSpPr>
          <p:cNvPr id="1934" name="Google Shape;1934;p3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menyalakan strict mode, kita bisa menambahkan `use strict` pada baris awal file javascript kita</a:t>
            </a:r>
            <a:endParaRPr/>
          </a:p>
          <a:p>
            <a:pPr indent="-311150" lvl="0" marL="457200" rtl="0" algn="l">
              <a:spcBef>
                <a:spcPts val="0"/>
              </a:spcBef>
              <a:spcAft>
                <a:spcPts val="0"/>
              </a:spcAft>
              <a:buSzPts val="1300"/>
              <a:buChar char="●"/>
            </a:pPr>
            <a:r>
              <a:rPr lang="id"/>
              <a:t>Atau bisa juga ditambahkan di awal function kita</a:t>
            </a:r>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3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Strict Mode</a:t>
            </a:r>
            <a:endParaRPr/>
          </a:p>
        </p:txBody>
      </p:sp>
      <p:pic>
        <p:nvPicPr>
          <p:cNvPr id="1940" name="Google Shape;1940;p330"/>
          <p:cNvPicPr preferRelativeResize="0"/>
          <p:nvPr/>
        </p:nvPicPr>
        <p:blipFill>
          <a:blip r:embed="rId3">
            <a:alphaModFix/>
          </a:blip>
          <a:stretch>
            <a:fillRect/>
          </a:stretch>
        </p:blipFill>
        <p:spPr>
          <a:xfrm>
            <a:off x="152400" y="2006250"/>
            <a:ext cx="6423670" cy="2984850"/>
          </a:xfrm>
          <a:prstGeom prst="rect">
            <a:avLst/>
          </a:prstGeom>
          <a:noFill/>
          <a:ln>
            <a:noFill/>
          </a:ln>
        </p:spPr>
      </p:pic>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3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Debugger</a:t>
            </a:r>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3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Debugger</a:t>
            </a:r>
            <a:endParaRPr/>
          </a:p>
        </p:txBody>
      </p:sp>
      <p:sp>
        <p:nvSpPr>
          <p:cNvPr id="1951" name="Google Shape;1951;p3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Debugger digunakan untuk melakukan proses debugging</a:t>
            </a:r>
            <a:endParaRPr/>
          </a:p>
          <a:p>
            <a:pPr indent="-311150" lvl="0" marL="457200" rtl="0" algn="l">
              <a:spcBef>
                <a:spcPts val="0"/>
              </a:spcBef>
              <a:spcAft>
                <a:spcPts val="0"/>
              </a:spcAft>
              <a:buSzPts val="1300"/>
              <a:buChar char="●"/>
            </a:pPr>
            <a:r>
              <a:rPr lang="id"/>
              <a:t>Debugging adalah proses mencari bug (masalah) yang biasa terjadi di kode program kita</a:t>
            </a:r>
            <a:endParaRPr/>
          </a:p>
          <a:p>
            <a:pPr indent="-311150" lvl="0" marL="457200" rtl="0" algn="l">
              <a:spcBef>
                <a:spcPts val="0"/>
              </a:spcBef>
              <a:spcAft>
                <a:spcPts val="0"/>
              </a:spcAft>
              <a:buSzPts val="1300"/>
              <a:buChar char="●"/>
            </a:pPr>
            <a:r>
              <a:rPr lang="id"/>
              <a:t>Dengan debugger kita bisa menghentikan kode program di posisi yang kita inginkan (breakpoint), lalu melihat semua isi variable yang ada pada saat kode program sedang berhenti</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3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Debugger</a:t>
            </a:r>
            <a:endParaRPr/>
          </a:p>
        </p:txBody>
      </p:sp>
      <p:pic>
        <p:nvPicPr>
          <p:cNvPr id="1957" name="Google Shape;1957;p333"/>
          <p:cNvPicPr preferRelativeResize="0"/>
          <p:nvPr/>
        </p:nvPicPr>
        <p:blipFill>
          <a:blip r:embed="rId3">
            <a:alphaModFix/>
          </a:blip>
          <a:stretch>
            <a:fillRect/>
          </a:stretch>
        </p:blipFill>
        <p:spPr>
          <a:xfrm>
            <a:off x="152400" y="2006250"/>
            <a:ext cx="8839197" cy="26856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String</a:t>
            </a:r>
            <a:endParaRPr/>
          </a:p>
        </p:txBody>
      </p:sp>
      <p:pic>
        <p:nvPicPr>
          <p:cNvPr id="339" name="Google Shape;339;p55"/>
          <p:cNvPicPr preferRelativeResize="0"/>
          <p:nvPr/>
        </p:nvPicPr>
        <p:blipFill>
          <a:blip r:embed="rId3">
            <a:alphaModFix/>
          </a:blip>
          <a:stretch>
            <a:fillRect/>
          </a:stretch>
        </p:blipFill>
        <p:spPr>
          <a:xfrm>
            <a:off x="152400" y="2006250"/>
            <a:ext cx="8839199" cy="2391654"/>
          </a:xfrm>
          <a:prstGeom prst="rect">
            <a:avLst/>
          </a:prstGeom>
          <a:noFill/>
          <a:ln>
            <a:noFill/>
          </a:ln>
        </p:spPr>
      </p:pic>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3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3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968" name="Google Shape;1968;p3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Object Oriented Programming</a:t>
            </a:r>
            <a:endParaRPr/>
          </a:p>
          <a:p>
            <a:pPr indent="-311150" lvl="0" marL="457200" rtl="0" algn="l">
              <a:spcBef>
                <a:spcPts val="0"/>
              </a:spcBef>
              <a:spcAft>
                <a:spcPts val="0"/>
              </a:spcAft>
              <a:buSzPts val="1300"/>
              <a:buChar char="●"/>
            </a:pPr>
            <a:r>
              <a:rPr lang="id"/>
              <a:t>JavaScript Modules</a:t>
            </a:r>
            <a:endParaRPr/>
          </a:p>
          <a:p>
            <a:pPr indent="-311150" lvl="0" marL="457200" rtl="0" algn="l">
              <a:spcBef>
                <a:spcPts val="0"/>
              </a:spcBef>
              <a:spcAft>
                <a:spcPts val="0"/>
              </a:spcAft>
              <a:buSzPts val="1300"/>
              <a:buChar char="●"/>
            </a:pPr>
            <a:r>
              <a:rPr lang="id"/>
              <a:t>JavaScript Document Object Model</a:t>
            </a:r>
            <a:endParaRPr/>
          </a:p>
          <a:p>
            <a:pPr indent="-311150" lvl="0" marL="457200" rtl="0" algn="l">
              <a:spcBef>
                <a:spcPts val="0"/>
              </a:spcBef>
              <a:spcAft>
                <a:spcPts val="0"/>
              </a:spcAft>
              <a:buSzPts val="1300"/>
              <a:buChar char="●"/>
            </a:pPr>
            <a:r>
              <a:rPr lang="id"/>
              <a:t>JavaScript Async</a:t>
            </a:r>
            <a:endParaRPr/>
          </a:p>
          <a:p>
            <a:pPr indent="-311150" lvl="0" marL="457200" rtl="0" algn="l">
              <a:spcBef>
                <a:spcPts val="0"/>
              </a:spcBef>
              <a:spcAft>
                <a:spcPts val="0"/>
              </a:spcAft>
              <a:buSzPts val="1300"/>
              <a:buChar char="●"/>
            </a:pPr>
            <a:r>
              <a:rPr lang="id"/>
              <a:t>JavaScript Web API</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String</a:t>
            </a:r>
            <a:endParaRPr/>
          </a:p>
        </p:txBody>
      </p:sp>
      <p:sp>
        <p:nvSpPr>
          <p:cNvPr id="345" name="Google Shape;345;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string bisa digabung menggunakan operator + (plus)</a:t>
            </a:r>
            <a:endParaRPr/>
          </a:p>
          <a:p>
            <a:pPr indent="0" lvl="0" marL="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String</a:t>
            </a:r>
            <a:endParaRPr/>
          </a:p>
        </p:txBody>
      </p:sp>
      <p:pic>
        <p:nvPicPr>
          <p:cNvPr id="351" name="Google Shape;351;p57"/>
          <p:cNvPicPr preferRelativeResize="0"/>
          <p:nvPr/>
        </p:nvPicPr>
        <p:blipFill>
          <a:blip r:embed="rId3">
            <a:alphaModFix/>
          </a:blip>
          <a:stretch>
            <a:fillRect/>
          </a:stretch>
        </p:blipFill>
        <p:spPr>
          <a:xfrm>
            <a:off x="152400" y="2006250"/>
            <a:ext cx="8839201" cy="213327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Escape Sequence</a:t>
            </a:r>
            <a:endParaRPr/>
          </a:p>
        </p:txBody>
      </p:sp>
      <p:sp>
        <p:nvSpPr>
          <p:cNvPr id="357" name="Google Shape;357;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escape sequence di string. Escape sequence merupakan karakter khusus, seperti ENTER, TAB, " (kutip dua), dan lain-lain. Berikut contoh escape sequence yang didukung oleh JavaScript di data string</a:t>
            </a:r>
            <a:endParaRPr/>
          </a:p>
        </p:txBody>
      </p:sp>
      <p:graphicFrame>
        <p:nvGraphicFramePr>
          <p:cNvPr id="358" name="Google Shape;358;p58"/>
          <p:cNvGraphicFramePr/>
          <p:nvPr/>
        </p:nvGraphicFramePr>
        <p:xfrm>
          <a:off x="952500" y="3003000"/>
          <a:ext cx="3000000" cy="3000000"/>
        </p:xfrm>
        <a:graphic>
          <a:graphicData uri="http://schemas.openxmlformats.org/drawingml/2006/table">
            <a:tbl>
              <a:tblPr>
                <a:noFill/>
                <a:tableStyleId>{A9AC046E-20C9-4268-8CA1-217AFCF39513}</a:tableStyleId>
              </a:tblPr>
              <a:tblGrid>
                <a:gridCol w="3619500"/>
                <a:gridCol w="3619500"/>
              </a:tblGrid>
              <a:tr h="100000">
                <a:tc>
                  <a:txBody>
                    <a:bodyPr/>
                    <a:lstStyle/>
                    <a:p>
                      <a:pPr indent="0" lvl="0" marL="0" rtl="0" algn="ctr">
                        <a:spcBef>
                          <a:spcPts val="0"/>
                        </a:spcBef>
                        <a:spcAft>
                          <a:spcPts val="0"/>
                        </a:spcAft>
                        <a:buNone/>
                      </a:pPr>
                      <a:r>
                        <a:rPr lang="id"/>
                        <a:t>\n</a:t>
                      </a:r>
                      <a:endParaRPr/>
                    </a:p>
                  </a:txBody>
                  <a:tcPr marT="91425" marB="91425" marR="91425" marL="91425"/>
                </a:tc>
                <a:tc>
                  <a:txBody>
                    <a:bodyPr/>
                    <a:lstStyle/>
                    <a:p>
                      <a:pPr indent="0" lvl="0" marL="0" rtl="0" algn="ctr">
                        <a:spcBef>
                          <a:spcPts val="0"/>
                        </a:spcBef>
                        <a:spcAft>
                          <a:spcPts val="0"/>
                        </a:spcAft>
                        <a:buNone/>
                      </a:pPr>
                      <a:r>
                        <a:rPr lang="id"/>
                        <a:t>ENTER</a:t>
                      </a:r>
                      <a:endParaRPr/>
                    </a:p>
                  </a:txBody>
                  <a:tcPr marT="91425" marB="91425" marR="91425" marL="91425"/>
                </a:tc>
              </a:tr>
              <a:tr h="381000">
                <a:tc>
                  <a:txBody>
                    <a:bodyPr/>
                    <a:lstStyle/>
                    <a:p>
                      <a:pPr indent="0" lvl="0" marL="0" rtl="0" algn="ctr">
                        <a:spcBef>
                          <a:spcPts val="0"/>
                        </a:spcBef>
                        <a:spcAft>
                          <a:spcPts val="0"/>
                        </a:spcAft>
                        <a:buNone/>
                      </a:pPr>
                      <a:r>
                        <a:rPr lang="id"/>
                        <a:t>\t</a:t>
                      </a:r>
                      <a:endParaRPr/>
                    </a:p>
                  </a:txBody>
                  <a:tcPr marT="91425" marB="91425" marR="91425" marL="91425"/>
                </a:tc>
                <a:tc>
                  <a:txBody>
                    <a:bodyPr/>
                    <a:lstStyle/>
                    <a:p>
                      <a:pPr indent="0" lvl="0" marL="0" rtl="0" algn="ctr">
                        <a:spcBef>
                          <a:spcPts val="0"/>
                        </a:spcBef>
                        <a:spcAft>
                          <a:spcPts val="0"/>
                        </a:spcAft>
                        <a:buNone/>
                      </a:pPr>
                      <a:r>
                        <a:rPr lang="id"/>
                        <a:t>TAB</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Escape Sequence</a:t>
            </a:r>
            <a:endParaRPr/>
          </a:p>
        </p:txBody>
      </p:sp>
      <p:pic>
        <p:nvPicPr>
          <p:cNvPr id="364" name="Google Shape;364;p59"/>
          <p:cNvPicPr preferRelativeResize="0"/>
          <p:nvPr/>
        </p:nvPicPr>
        <p:blipFill>
          <a:blip r:embed="rId3">
            <a:alphaModFix/>
          </a:blip>
          <a:stretch>
            <a:fillRect/>
          </a:stretch>
        </p:blipFill>
        <p:spPr>
          <a:xfrm>
            <a:off x="152400" y="2006250"/>
            <a:ext cx="8839199" cy="262261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Variable</a:t>
            </a:r>
            <a:endParaRPr/>
          </a:p>
        </p:txBody>
      </p:sp>
      <p:pic>
        <p:nvPicPr>
          <p:cNvPr id="375" name="Google Shape;375;p61"/>
          <p:cNvPicPr preferRelativeResize="0"/>
          <p:nvPr/>
        </p:nvPicPr>
        <p:blipFill>
          <a:blip r:embed="rId3">
            <a:alphaModFix/>
          </a:blip>
          <a:stretch>
            <a:fillRect/>
          </a:stretch>
        </p:blipFill>
        <p:spPr>
          <a:xfrm>
            <a:off x="152400" y="2006250"/>
            <a:ext cx="6280776" cy="2984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
        <p:nvSpPr>
          <p:cNvPr id="381" name="Google Shape;381;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adalah tempat untuk menyimpan data</a:t>
            </a:r>
            <a:endParaRPr/>
          </a:p>
          <a:p>
            <a:pPr indent="-311150" lvl="0" marL="457200" rtl="0" algn="l">
              <a:spcBef>
                <a:spcPts val="0"/>
              </a:spcBef>
              <a:spcAft>
                <a:spcPts val="0"/>
              </a:spcAft>
              <a:buSzPts val="1300"/>
              <a:buChar char="●"/>
            </a:pPr>
            <a:r>
              <a:rPr lang="id"/>
              <a:t>Dengan menyimpan data di variable, kita bisa menggunakannya lagi dengan menyebutkan nama variable nya</a:t>
            </a:r>
            <a:endParaRPr/>
          </a:p>
          <a:p>
            <a:pPr indent="-311150" lvl="0" marL="457200" rtl="0" algn="l">
              <a:spcBef>
                <a:spcPts val="0"/>
              </a:spcBef>
              <a:spcAft>
                <a:spcPts val="0"/>
              </a:spcAft>
              <a:buSzPts val="1300"/>
              <a:buChar char="●"/>
            </a:pPr>
            <a:r>
              <a:rPr lang="id"/>
              <a:t>Untuk membuat variable di JavaScript, kita bisa menggunakan kata kunci var diikuti dengan nama variable nya</a:t>
            </a:r>
            <a:endParaRPr/>
          </a:p>
          <a:p>
            <a:pPr indent="-311150" lvl="0" marL="457200" rtl="0" algn="l">
              <a:spcBef>
                <a:spcPts val="0"/>
              </a:spcBef>
              <a:spcAft>
                <a:spcPts val="0"/>
              </a:spcAft>
              <a:buSzPts val="1300"/>
              <a:buChar char="●"/>
            </a:pPr>
            <a:r>
              <a:rPr lang="id"/>
              <a:t>JavaScript adalah dynamic language, artinya variable di JavaScript tidak terpaku harus menggunakan satu tipe data, kita bisa mengubah-ubah tipe data di variable yang sama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a:t>
            </a:r>
            <a:endParaRPr/>
          </a:p>
        </p:txBody>
      </p:sp>
      <p:pic>
        <p:nvPicPr>
          <p:cNvPr id="387" name="Google Shape;387;p63"/>
          <p:cNvPicPr preferRelativeResize="0"/>
          <p:nvPr/>
        </p:nvPicPr>
        <p:blipFill>
          <a:blip r:embed="rId3">
            <a:alphaModFix/>
          </a:blip>
          <a:stretch>
            <a:fillRect/>
          </a:stretch>
        </p:blipFill>
        <p:spPr>
          <a:xfrm>
            <a:off x="152400" y="2006250"/>
            <a:ext cx="8839198" cy="24915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HTML</a:t>
            </a:r>
            <a:endParaRPr/>
          </a:p>
          <a:p>
            <a:pPr indent="-311150" lvl="0" marL="457200" rtl="0" algn="l">
              <a:spcBef>
                <a:spcPts val="0"/>
              </a:spcBef>
              <a:spcAft>
                <a:spcPts val="0"/>
              </a:spcAft>
              <a:buSzPts val="1300"/>
              <a:buChar char="●"/>
            </a:pPr>
            <a:r>
              <a:rPr lang="id"/>
              <a:t>CSS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Value di Variable</a:t>
            </a:r>
            <a:endParaRPr/>
          </a:p>
        </p:txBody>
      </p:sp>
      <p:sp>
        <p:nvSpPr>
          <p:cNvPr id="393" name="Google Shape;393;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variable di deklarasikan, kita bisa mengubah value atau nilai di dalam variable tersebut</a:t>
            </a:r>
            <a:endParaRPr/>
          </a:p>
          <a:p>
            <a:pPr indent="-311150" lvl="0" marL="457200" rtl="0" algn="l">
              <a:spcBef>
                <a:spcPts val="0"/>
              </a:spcBef>
              <a:spcAft>
                <a:spcPts val="0"/>
              </a:spcAft>
              <a:buSzPts val="1300"/>
              <a:buChar char="●"/>
            </a:pPr>
            <a:r>
              <a:rPr lang="id"/>
              <a:t>Untuk mengubahnya, kita bisa menggunakan perintah nama variable diikuti dengan tanda = (sama dengan) lalu diikuti dengan value atau nilai nya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Mengubah Value di Variable</a:t>
            </a:r>
            <a:endParaRPr/>
          </a:p>
        </p:txBody>
      </p:sp>
      <p:pic>
        <p:nvPicPr>
          <p:cNvPr id="399" name="Google Shape;399;p65"/>
          <p:cNvPicPr preferRelativeResize="0"/>
          <p:nvPr/>
        </p:nvPicPr>
        <p:blipFill>
          <a:blip r:embed="rId3">
            <a:alphaModFix/>
          </a:blip>
          <a:stretch>
            <a:fillRect/>
          </a:stretch>
        </p:blipFill>
        <p:spPr>
          <a:xfrm>
            <a:off x="152400" y="2006250"/>
            <a:ext cx="8353573" cy="2984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Variable Langsung Dengan Value</a:t>
            </a:r>
            <a:endParaRPr/>
          </a:p>
        </p:txBody>
      </p:sp>
      <p:sp>
        <p:nvSpPr>
          <p:cNvPr id="405" name="Google Shape;405;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JavaScript juga kita bisa mendeklarasikan sebuah variable, langsung dengan isi value nya</a:t>
            </a:r>
            <a:endParaRPr/>
          </a:p>
          <a:p>
            <a:pPr indent="-311150" lvl="0" marL="457200" rtl="0" algn="l">
              <a:spcBef>
                <a:spcPts val="0"/>
              </a:spcBef>
              <a:spcAft>
                <a:spcPts val="0"/>
              </a:spcAft>
              <a:buSzPts val="1300"/>
              <a:buChar char="●"/>
            </a:pPr>
            <a:r>
              <a:rPr lang="id"/>
              <a:t>Caranya kita bisa menggunakan kata kunci var, diikuti nama variable, lalu diikuti dengan tanda = (sama dengan), dan di ikuti dengan value atau nilai nya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dan Value</a:t>
            </a:r>
            <a:endParaRPr/>
          </a:p>
        </p:txBody>
      </p:sp>
      <p:pic>
        <p:nvPicPr>
          <p:cNvPr id="411" name="Google Shape;411;p67"/>
          <p:cNvPicPr preferRelativeResize="0"/>
          <p:nvPr/>
        </p:nvPicPr>
        <p:blipFill>
          <a:blip r:embed="rId3">
            <a:alphaModFix/>
          </a:blip>
          <a:stretch>
            <a:fillRect/>
          </a:stretch>
        </p:blipFill>
        <p:spPr>
          <a:xfrm>
            <a:off x="152400" y="2006250"/>
            <a:ext cx="8839198" cy="176567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Variable</a:t>
            </a:r>
            <a:endParaRPr/>
          </a:p>
        </p:txBody>
      </p:sp>
      <p:sp>
        <p:nvSpPr>
          <p:cNvPr id="417" name="Google Shape;417;p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keuntungan menggunakan variable adalah variable bisa digunakan kembali</a:t>
            </a:r>
            <a:endParaRPr/>
          </a:p>
          <a:p>
            <a:pPr indent="-311150" lvl="0" marL="457200" rtl="0" algn="l">
              <a:spcBef>
                <a:spcPts val="0"/>
              </a:spcBef>
              <a:spcAft>
                <a:spcPts val="0"/>
              </a:spcAft>
              <a:buSzPts val="1300"/>
              <a:buChar char="●"/>
            </a:pPr>
            <a:r>
              <a:rPr lang="id"/>
              <a:t>Hal ini akan mempermudah ketika membutuhkan data yang sama berkali-kali</a:t>
            </a:r>
            <a:endParaRPr/>
          </a:p>
          <a:p>
            <a:pPr indent="-311150" lvl="0" marL="457200" rtl="0" algn="l">
              <a:spcBef>
                <a:spcPts val="0"/>
              </a:spcBef>
              <a:spcAft>
                <a:spcPts val="0"/>
              </a:spcAft>
              <a:buSzPts val="1300"/>
              <a:buChar char="●"/>
            </a:pPr>
            <a:r>
              <a:rPr lang="id"/>
              <a:t>Untuk mengakses variable, kita cukup menyebutkan nama variable nya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Variable</a:t>
            </a:r>
            <a:endParaRPr/>
          </a:p>
        </p:txBody>
      </p:sp>
      <p:pic>
        <p:nvPicPr>
          <p:cNvPr id="423" name="Google Shape;423;p69"/>
          <p:cNvPicPr preferRelativeResize="0"/>
          <p:nvPr/>
        </p:nvPicPr>
        <p:blipFill>
          <a:blip r:embed="rId3">
            <a:alphaModFix/>
          </a:blip>
          <a:stretch>
            <a:fillRect/>
          </a:stretch>
        </p:blipFill>
        <p:spPr>
          <a:xfrm>
            <a:off x="152400" y="2006250"/>
            <a:ext cx="7160419" cy="29848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let dan const</a:t>
            </a:r>
            <a:endParaRPr/>
          </a:p>
        </p:txBody>
      </p:sp>
      <p:sp>
        <p:nvSpPr>
          <p:cNvPr id="429" name="Google Shape;429;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tahun 2015, kata kunci untuk membuat variable hanya bisa menggunakan kata kunci var</a:t>
            </a:r>
            <a:endParaRPr/>
          </a:p>
          <a:p>
            <a:pPr indent="-311150" lvl="0" marL="457200" rtl="0" algn="l">
              <a:spcBef>
                <a:spcPts val="0"/>
              </a:spcBef>
              <a:spcAft>
                <a:spcPts val="0"/>
              </a:spcAft>
              <a:buSzPts val="1300"/>
              <a:buChar char="●"/>
            </a:pPr>
            <a:r>
              <a:rPr lang="id"/>
              <a:t>Namun tahun 2015 sejak versi ECMAScript 2015, diperkenalkan kata kunci baru untuk membuat variable, let dan const</a:t>
            </a:r>
            <a:endParaRPr/>
          </a:p>
          <a:p>
            <a:pPr indent="-311150" lvl="0" marL="457200" rtl="0" algn="l">
              <a:spcBef>
                <a:spcPts val="0"/>
              </a:spcBef>
              <a:spcAft>
                <a:spcPts val="0"/>
              </a:spcAft>
              <a:buSzPts val="1300"/>
              <a:buChar char="●"/>
            </a:pPr>
            <a:r>
              <a:rPr lang="id"/>
              <a:t>JavaScript sekarang tidak direkomendasikan lagi menggunakan kata kunci var untuk membuat variable, namun diganti dengan let, hal ini dikarenakan ada masalah dari desain awal var (akan kita bahas di chapter tersendiri)</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let</a:t>
            </a:r>
            <a:endParaRPr/>
          </a:p>
        </p:txBody>
      </p:sp>
      <p:pic>
        <p:nvPicPr>
          <p:cNvPr id="435" name="Google Shape;435;p71"/>
          <p:cNvPicPr preferRelativeResize="0"/>
          <p:nvPr/>
        </p:nvPicPr>
        <p:blipFill>
          <a:blip r:embed="rId3">
            <a:alphaModFix/>
          </a:blip>
          <a:stretch>
            <a:fillRect/>
          </a:stretch>
        </p:blipFill>
        <p:spPr>
          <a:xfrm>
            <a:off x="152400" y="2006250"/>
            <a:ext cx="8839200" cy="295813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const</a:t>
            </a:r>
            <a:endParaRPr/>
          </a:p>
        </p:txBody>
      </p:sp>
      <p:sp>
        <p:nvSpPr>
          <p:cNvPr id="441" name="Google Shape;441;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let itu seperti kata kunci var, dimana data di variable tersebut bisa diubah-ubah sesuka kita</a:t>
            </a:r>
            <a:endParaRPr/>
          </a:p>
          <a:p>
            <a:pPr indent="-311150" lvl="0" marL="457200" rtl="0" algn="l">
              <a:spcBef>
                <a:spcPts val="0"/>
              </a:spcBef>
              <a:spcAft>
                <a:spcPts val="0"/>
              </a:spcAft>
              <a:buSzPts val="1300"/>
              <a:buChar char="●"/>
            </a:pPr>
            <a:r>
              <a:rPr lang="id"/>
              <a:t>Sedangkan kata kunci const berbeda, ketika sebuah variable sudah diisi di variable const, maka variable tersebut tidak bisa diubah lagi value nya</a:t>
            </a:r>
            <a:endParaRPr/>
          </a:p>
          <a:p>
            <a:pPr indent="-311150" lvl="0" marL="457200" rtl="0" algn="l">
              <a:spcBef>
                <a:spcPts val="0"/>
              </a:spcBef>
              <a:spcAft>
                <a:spcPts val="0"/>
              </a:spcAft>
              <a:buSzPts val="1300"/>
              <a:buChar char="●"/>
            </a:pPr>
            <a:r>
              <a:rPr lang="id"/>
              <a:t>Variable sejenis ini kadang dibilang juga constant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const</a:t>
            </a:r>
            <a:endParaRPr/>
          </a:p>
        </p:txBody>
      </p:sp>
      <p:pic>
        <p:nvPicPr>
          <p:cNvPr id="447" name="Google Shape;447;p73"/>
          <p:cNvPicPr preferRelativeResize="0"/>
          <p:nvPr/>
        </p:nvPicPr>
        <p:blipFill>
          <a:blip r:embed="rId3">
            <a:alphaModFix/>
          </a:blip>
          <a:stretch>
            <a:fillRect/>
          </a:stretch>
        </p:blipFill>
        <p:spPr>
          <a:xfrm>
            <a:off x="152400" y="2006250"/>
            <a:ext cx="8839198" cy="22672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JavaScript</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Variable</a:t>
            </a:r>
            <a:endParaRPr/>
          </a:p>
          <a:p>
            <a:pPr indent="-311150" lvl="0" marL="457200" rtl="0" algn="l">
              <a:spcBef>
                <a:spcPts val="0"/>
              </a:spcBef>
              <a:spcAft>
                <a:spcPts val="0"/>
              </a:spcAft>
              <a:buSzPts val="1300"/>
              <a:buChar char="●"/>
            </a:pPr>
            <a:r>
              <a:rPr lang="id"/>
              <a:t>Percabangan</a:t>
            </a:r>
            <a:endParaRPr/>
          </a:p>
          <a:p>
            <a:pPr indent="-311150" lvl="0" marL="457200" rtl="0" algn="l">
              <a:spcBef>
                <a:spcPts val="0"/>
              </a:spcBef>
              <a:spcAft>
                <a:spcPts val="0"/>
              </a:spcAft>
              <a:buSzPts val="1300"/>
              <a:buChar char="●"/>
            </a:pPr>
            <a:r>
              <a:rPr lang="id"/>
              <a:t>Perulangan</a:t>
            </a:r>
            <a:endParaRPr/>
          </a:p>
          <a:p>
            <a:pPr indent="-311150" lvl="0" marL="457200" rtl="0" algn="l">
              <a:spcBef>
                <a:spcPts val="0"/>
              </a:spcBef>
              <a:spcAft>
                <a:spcPts val="0"/>
              </a:spcAft>
              <a:buSzPts val="1300"/>
              <a:buChar char="●"/>
            </a:pPr>
            <a:r>
              <a:rPr lang="id"/>
              <a:t>Function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Matematika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Matematika</a:t>
            </a:r>
            <a:endParaRPr/>
          </a:p>
        </p:txBody>
      </p:sp>
      <p:sp>
        <p:nvSpPr>
          <p:cNvPr id="458" name="Google Shape;458;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banyak sekali operator Matematika untuk tipe data Number, seperti :</a:t>
            </a:r>
            <a:endParaRPr/>
          </a:p>
          <a:p>
            <a:pPr indent="-311150" lvl="0" marL="457200" rtl="0" algn="l">
              <a:spcBef>
                <a:spcPts val="0"/>
              </a:spcBef>
              <a:spcAft>
                <a:spcPts val="0"/>
              </a:spcAft>
              <a:buSzPts val="1300"/>
              <a:buChar char="●"/>
            </a:pPr>
            <a:r>
              <a:rPr lang="id"/>
              <a:t>Operator Aritmatika</a:t>
            </a:r>
            <a:endParaRPr/>
          </a:p>
          <a:p>
            <a:pPr indent="-311150" lvl="0" marL="457200" rtl="0" algn="l">
              <a:spcBef>
                <a:spcPts val="0"/>
              </a:spcBef>
              <a:spcAft>
                <a:spcPts val="0"/>
              </a:spcAft>
              <a:buSzPts val="1300"/>
              <a:buChar char="●"/>
            </a:pPr>
            <a:r>
              <a:rPr lang="id"/>
              <a:t>Operator Augmented Assignments</a:t>
            </a:r>
            <a:endParaRPr/>
          </a:p>
          <a:p>
            <a:pPr indent="-311150" lvl="0" marL="457200" rtl="0" algn="l">
              <a:spcBef>
                <a:spcPts val="0"/>
              </a:spcBef>
              <a:spcAft>
                <a:spcPts val="0"/>
              </a:spcAft>
              <a:buSzPts val="1300"/>
              <a:buChar char="●"/>
            </a:pPr>
            <a:r>
              <a:rPr lang="id"/>
              <a:t>Operator Unary</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a:t>
            </a:r>
            <a:endParaRPr/>
          </a:p>
        </p:txBody>
      </p:sp>
      <p:graphicFrame>
        <p:nvGraphicFramePr>
          <p:cNvPr id="464" name="Google Shape;464;p76"/>
          <p:cNvGraphicFramePr/>
          <p:nvPr/>
        </p:nvGraphicFramePr>
        <p:xfrm>
          <a:off x="952500" y="1993275"/>
          <a:ext cx="3000000" cy="3000000"/>
        </p:xfrm>
        <a:graphic>
          <a:graphicData uri="http://schemas.openxmlformats.org/drawingml/2006/table">
            <a:tbl>
              <a:tblPr>
                <a:noFill/>
                <a:tableStyleId>{A9AC046E-20C9-4268-8CA1-217AFCF39513}</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Pertambahan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Pengurangan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Perkalian</a:t>
                      </a:r>
                      <a:endParaRPr/>
                    </a:p>
                  </a:txBody>
                  <a:tcPr marT="91425" marB="91425" marR="91425" marL="91425"/>
                </a:tc>
              </a:tr>
              <a:tr h="381000">
                <a:tc>
                  <a:txBody>
                    <a:bodyPr/>
                    <a:lstStyle/>
                    <a:p>
                      <a:pPr indent="0" lvl="0" marL="0" rtl="0" algn="l">
                        <a:spcBef>
                          <a:spcPts val="0"/>
                        </a:spcBef>
                        <a:spcAft>
                          <a:spcPts val="0"/>
                        </a:spcAft>
                        <a:buNone/>
                      </a:pPr>
                      <a:r>
                        <a:rPr lang="id"/>
                        <a:t>** </a:t>
                      </a:r>
                      <a:endParaRPr/>
                    </a:p>
                  </a:txBody>
                  <a:tcPr marT="91425" marB="91425" marR="91425" marL="91425"/>
                </a:tc>
                <a:tc>
                  <a:txBody>
                    <a:bodyPr/>
                    <a:lstStyle/>
                    <a:p>
                      <a:pPr indent="0" lvl="0" marL="0" rtl="0" algn="l">
                        <a:spcBef>
                          <a:spcPts val="0"/>
                        </a:spcBef>
                        <a:spcAft>
                          <a:spcPts val="0"/>
                        </a:spcAft>
                        <a:buNone/>
                      </a:pPr>
                      <a:r>
                        <a:rPr lang="id"/>
                        <a:t>Exponensial</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Pembagian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Sisa Bagi</a:t>
                      </a:r>
                      <a:endParaRPr/>
                    </a:p>
                  </a:txBody>
                  <a:tcPr marT="91425" marB="91425" marR="91425" marL="91425"/>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Aritmatika</a:t>
            </a:r>
            <a:endParaRPr/>
          </a:p>
        </p:txBody>
      </p:sp>
      <p:pic>
        <p:nvPicPr>
          <p:cNvPr id="470" name="Google Shape;470;p77"/>
          <p:cNvPicPr preferRelativeResize="0"/>
          <p:nvPr/>
        </p:nvPicPr>
        <p:blipFill>
          <a:blip r:embed="rId3">
            <a:alphaModFix/>
          </a:blip>
          <a:stretch>
            <a:fillRect/>
          </a:stretch>
        </p:blipFill>
        <p:spPr>
          <a:xfrm>
            <a:off x="152400" y="2006250"/>
            <a:ext cx="7762838" cy="2984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Augmented Assignments</a:t>
            </a:r>
            <a:endParaRPr/>
          </a:p>
        </p:txBody>
      </p:sp>
      <p:graphicFrame>
        <p:nvGraphicFramePr>
          <p:cNvPr id="476" name="Google Shape;476;p78"/>
          <p:cNvGraphicFramePr/>
          <p:nvPr/>
        </p:nvGraphicFramePr>
        <p:xfrm>
          <a:off x="952500" y="1993275"/>
          <a:ext cx="3000000" cy="3000000"/>
        </p:xfrm>
        <a:graphic>
          <a:graphicData uri="http://schemas.openxmlformats.org/drawingml/2006/table">
            <a:tbl>
              <a:tblPr>
                <a:noFill/>
                <a:tableStyleId>{A9AC046E-20C9-4268-8CA1-217AFCF39513}</a:tableStyleId>
              </a:tblPr>
              <a:tblGrid>
                <a:gridCol w="3619500"/>
                <a:gridCol w="3619500"/>
              </a:tblGrid>
              <a:tr h="381000">
                <a:tc>
                  <a:txBody>
                    <a:bodyPr/>
                    <a:lstStyle/>
                    <a:p>
                      <a:pPr indent="0" lvl="0" marL="0" rtl="0" algn="l">
                        <a:spcBef>
                          <a:spcPts val="0"/>
                        </a:spcBef>
                        <a:spcAft>
                          <a:spcPts val="0"/>
                        </a:spcAft>
                        <a:buNone/>
                      </a:pPr>
                      <a:r>
                        <a:rPr lang="id"/>
                        <a:t>Operator Matematika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 Augmented Assigments</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Augmented Assigments</a:t>
            </a:r>
            <a:endParaRPr/>
          </a:p>
        </p:txBody>
      </p:sp>
      <p:pic>
        <p:nvPicPr>
          <p:cNvPr id="482" name="Google Shape;482;p79"/>
          <p:cNvPicPr preferRelativeResize="0"/>
          <p:nvPr/>
        </p:nvPicPr>
        <p:blipFill>
          <a:blip r:embed="rId3">
            <a:alphaModFix/>
          </a:blip>
          <a:stretch>
            <a:fillRect/>
          </a:stretch>
        </p:blipFill>
        <p:spPr>
          <a:xfrm>
            <a:off x="152400" y="2006250"/>
            <a:ext cx="8839201" cy="298173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Unary</a:t>
            </a:r>
            <a:endParaRPr/>
          </a:p>
        </p:txBody>
      </p:sp>
      <p:graphicFrame>
        <p:nvGraphicFramePr>
          <p:cNvPr id="488" name="Google Shape;488;p80"/>
          <p:cNvGraphicFramePr/>
          <p:nvPr/>
        </p:nvGraphicFramePr>
        <p:xfrm>
          <a:off x="952500" y="2130475"/>
          <a:ext cx="3000000" cy="3000000"/>
        </p:xfrm>
        <a:graphic>
          <a:graphicData uri="http://schemas.openxmlformats.org/drawingml/2006/table">
            <a:tbl>
              <a:tblPr>
                <a:noFill/>
                <a:tableStyleId>{A9AC046E-20C9-4268-8CA1-217AFCF39513}</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Menandakan nilai positif</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Menandakan nilai negatif</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Increment, menaikkan 1 angka</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Decrement, menurunkan 1 angka</a:t>
                      </a:r>
                      <a:endParaRPr/>
                    </a:p>
                  </a:txBody>
                  <a:tcPr marT="91425" marB="91425" marR="91425" marL="91425"/>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Unary</a:t>
            </a:r>
            <a:endParaRPr/>
          </a:p>
        </p:txBody>
      </p:sp>
      <p:pic>
        <p:nvPicPr>
          <p:cNvPr id="494" name="Google Shape;494;p81"/>
          <p:cNvPicPr preferRelativeResize="0"/>
          <p:nvPr/>
        </p:nvPicPr>
        <p:blipFill>
          <a:blip r:embed="rId3">
            <a:alphaModFix/>
          </a:blip>
          <a:stretch>
            <a:fillRect/>
          </a:stretch>
        </p:blipFill>
        <p:spPr>
          <a:xfrm>
            <a:off x="152400" y="2006250"/>
            <a:ext cx="7637702" cy="29848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Perbandingan</a:t>
            </a:r>
            <a:endParaRPr/>
          </a:p>
        </p:txBody>
      </p:sp>
      <p:sp>
        <p:nvSpPr>
          <p:cNvPr id="505" name="Google Shape;505;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Operasi perbandingan adalah operasi untuk membandingkan dua buah data</a:t>
            </a:r>
            <a:endParaRPr/>
          </a:p>
          <a:p>
            <a:pPr indent="-311150" lvl="0" marL="457200" rtl="0" algn="l">
              <a:spcBef>
                <a:spcPts val="0"/>
              </a:spcBef>
              <a:spcAft>
                <a:spcPts val="0"/>
              </a:spcAft>
              <a:buSzPts val="1300"/>
              <a:buChar char="●"/>
            </a:pPr>
            <a:r>
              <a:rPr lang="id"/>
              <a:t>Operasi perbandingan adalah operasi yang menghasilkan nilai boolean (benar atau salah)</a:t>
            </a:r>
            <a:endParaRPr/>
          </a:p>
          <a:p>
            <a:pPr indent="-311150" lvl="0" marL="457200" rtl="0" algn="l">
              <a:spcBef>
                <a:spcPts val="0"/>
              </a:spcBef>
              <a:spcAft>
                <a:spcPts val="0"/>
              </a:spcAft>
              <a:buSzPts val="1300"/>
              <a:buChar char="●"/>
            </a:pPr>
            <a:r>
              <a:rPr lang="id"/>
              <a:t>Jika hasil operasinya adalah benar, maka nilainya adalah true</a:t>
            </a:r>
            <a:endParaRPr/>
          </a:p>
          <a:p>
            <a:pPr indent="-311150" lvl="0" marL="457200" rtl="0" algn="l">
              <a:spcBef>
                <a:spcPts val="0"/>
              </a:spcBef>
              <a:spcAft>
                <a:spcPts val="0"/>
              </a:spcAft>
              <a:buSzPts val="1300"/>
              <a:buChar char="●"/>
            </a:pPr>
            <a:r>
              <a:rPr lang="id"/>
              <a:t>Jika hasil operasinya adalah salah, maka nilainya adalah false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JavaScript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4"/>
          <p:cNvSpPr txBox="1"/>
          <p:nvPr>
            <p:ph type="title"/>
          </p:nvPr>
        </p:nvSpPr>
        <p:spPr>
          <a:xfrm>
            <a:off x="727650" y="579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graphicFrame>
        <p:nvGraphicFramePr>
          <p:cNvPr id="511" name="Google Shape;511;p84"/>
          <p:cNvGraphicFramePr/>
          <p:nvPr/>
        </p:nvGraphicFramePr>
        <p:xfrm>
          <a:off x="952500" y="1317600"/>
          <a:ext cx="3000000" cy="3000000"/>
        </p:xfrm>
        <a:graphic>
          <a:graphicData uri="http://schemas.openxmlformats.org/drawingml/2006/table">
            <a:tbl>
              <a:tblPr>
                <a:noFill/>
                <a:tableStyleId>{A9AC046E-20C9-4268-8CA1-217AFCF39513}</a:tableStyleId>
              </a:tblPr>
              <a:tblGrid>
                <a:gridCol w="3619500"/>
                <a:gridCol w="3619500"/>
              </a:tblGrid>
              <a:tr h="286225">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286225">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a:t>
                      </a:r>
                      <a:endParaRPr/>
                    </a:p>
                  </a:txBody>
                  <a:tcPr marT="91425" marB="91425" marR="91425" marL="91425"/>
                </a:tc>
              </a:tr>
              <a:tr h="286225">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r>
              <a:tr h="286225">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 Sama Dengan</a:t>
                      </a:r>
                      <a:endParaRPr/>
                    </a:p>
                  </a:txBody>
                  <a:tcPr marT="91425" marB="91425" marR="91425" marL="91425"/>
                </a:tc>
              </a:tr>
              <a:tr h="286225">
                <a:tc>
                  <a:txBody>
                    <a:bodyPr/>
                    <a:lstStyle/>
                    <a:p>
                      <a:pPr indent="0" lvl="0" marL="0" rtl="0" algn="l">
                        <a:spcBef>
                          <a:spcPts val="0"/>
                        </a:spcBef>
                        <a:spcAft>
                          <a:spcPts val="0"/>
                        </a:spcAft>
                        <a:buNone/>
                      </a:pPr>
                      <a:r>
                        <a:rPr lang="id"/>
                        <a:t>&lt;= </a:t>
                      </a:r>
                      <a:endParaRPr/>
                    </a:p>
                  </a:txBody>
                  <a:tcPr marT="91425" marB="91425" marR="91425" marL="91425"/>
                </a:tc>
                <a:tc>
                  <a:txBody>
                    <a:bodyPr/>
                    <a:lstStyle/>
                    <a:p>
                      <a:pPr indent="0" lvl="0" marL="0" rtl="0" algn="l">
                        <a:spcBef>
                          <a:spcPts val="0"/>
                        </a:spcBef>
                        <a:spcAft>
                          <a:spcPts val="0"/>
                        </a:spcAft>
                        <a:buNone/>
                      </a:pPr>
                      <a:r>
                        <a:rPr lang="id"/>
                        <a:t>Kurang Dari 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 dan Sama Tipe</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 atau Tidak Sama Tipe</a:t>
                      </a:r>
                      <a:endParaRPr/>
                    </a:p>
                  </a:txBody>
                  <a:tcPr marT="91425" marB="91425" marR="91425" marL="91425"/>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Perbandingan</a:t>
            </a:r>
            <a:endParaRPr/>
          </a:p>
        </p:txBody>
      </p:sp>
      <p:pic>
        <p:nvPicPr>
          <p:cNvPr id="517" name="Google Shape;517;p85"/>
          <p:cNvPicPr preferRelativeResize="0"/>
          <p:nvPr/>
        </p:nvPicPr>
        <p:blipFill>
          <a:blip r:embed="rId3">
            <a:alphaModFix/>
          </a:blip>
          <a:stretch>
            <a:fillRect/>
          </a:stretch>
        </p:blipFill>
        <p:spPr>
          <a:xfrm>
            <a:off x="152400" y="2006250"/>
            <a:ext cx="7527488" cy="29848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
        <p:nvSpPr>
          <p:cNvPr id="528" name="Google Shape;528;p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adalah operator untuk dua buah data boolean</a:t>
            </a:r>
            <a:endParaRPr/>
          </a:p>
          <a:p>
            <a:pPr indent="-311150" lvl="0" marL="457200" rtl="0" algn="l">
              <a:spcBef>
                <a:spcPts val="0"/>
              </a:spcBef>
              <a:spcAft>
                <a:spcPts val="0"/>
              </a:spcAft>
              <a:buSzPts val="1300"/>
              <a:buChar char="●"/>
            </a:pPr>
            <a:r>
              <a:rPr lang="id"/>
              <a:t>Hasil dari operator logika adalah boolean lagi</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graphicFrame>
        <p:nvGraphicFramePr>
          <p:cNvPr id="534" name="Google Shape;534;p88"/>
          <p:cNvGraphicFramePr/>
          <p:nvPr/>
        </p:nvGraphicFramePr>
        <p:xfrm>
          <a:off x="952500" y="2088350"/>
          <a:ext cx="3000000" cy="3000000"/>
        </p:xfrm>
        <a:graphic>
          <a:graphicData uri="http://schemas.openxmlformats.org/drawingml/2006/table">
            <a:tbl>
              <a:tblPr>
                <a:noFill/>
                <a:tableStyleId>{A9AC046E-20C9-4268-8CA1-217AFCF39513}</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Dan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Atau</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Kebalikan</a:t>
                      </a:r>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r>
              <a:rPr lang="id"/>
              <a:t> &amp;&amp;</a:t>
            </a:r>
            <a:endParaRPr/>
          </a:p>
        </p:txBody>
      </p:sp>
      <p:graphicFrame>
        <p:nvGraphicFramePr>
          <p:cNvPr id="540" name="Google Shape;540;p89"/>
          <p:cNvGraphicFramePr/>
          <p:nvPr/>
        </p:nvGraphicFramePr>
        <p:xfrm>
          <a:off x="952500" y="2088350"/>
          <a:ext cx="3000000" cy="3000000"/>
        </p:xfrm>
        <a:graphic>
          <a:graphicData uri="http://schemas.openxmlformats.org/drawingml/2006/table">
            <a:tbl>
              <a:tblPr>
                <a:noFill/>
                <a:tableStyleId>{A9AC046E-20C9-4268-8CA1-217AFCF39513}</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r>
              <a:rPr lang="id"/>
              <a:t> ||</a:t>
            </a:r>
            <a:endParaRPr/>
          </a:p>
        </p:txBody>
      </p:sp>
      <p:graphicFrame>
        <p:nvGraphicFramePr>
          <p:cNvPr id="546" name="Google Shape;546;p90"/>
          <p:cNvGraphicFramePr/>
          <p:nvPr/>
        </p:nvGraphicFramePr>
        <p:xfrm>
          <a:off x="952500" y="2088350"/>
          <a:ext cx="3000000" cy="3000000"/>
        </p:xfrm>
        <a:graphic>
          <a:graphicData uri="http://schemas.openxmlformats.org/drawingml/2006/table">
            <a:tbl>
              <a:tblPr>
                <a:noFill/>
                <a:tableStyleId>{A9AC046E-20C9-4268-8CA1-217AFCF39513}</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Unary</a:t>
            </a:r>
            <a:r>
              <a:rPr lang="id"/>
              <a:t> !</a:t>
            </a:r>
            <a:endParaRPr/>
          </a:p>
        </p:txBody>
      </p:sp>
      <p:graphicFrame>
        <p:nvGraphicFramePr>
          <p:cNvPr id="552" name="Google Shape;552;p91"/>
          <p:cNvGraphicFramePr/>
          <p:nvPr/>
        </p:nvGraphicFramePr>
        <p:xfrm>
          <a:off x="952500" y="2088350"/>
          <a:ext cx="3000000" cy="3000000"/>
        </p:xfrm>
        <a:graphic>
          <a:graphicData uri="http://schemas.openxmlformats.org/drawingml/2006/table">
            <a:tbl>
              <a:tblPr>
                <a:noFill/>
                <a:tableStyleId>{A9AC046E-20C9-4268-8CA1-217AFCF39513}</a:tableStyleId>
              </a:tblPr>
              <a:tblGrid>
                <a:gridCol w="2370325"/>
                <a:gridCol w="2370325"/>
                <a:gridCol w="2370325"/>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Logika</a:t>
            </a:r>
            <a:endParaRPr/>
          </a:p>
        </p:txBody>
      </p:sp>
      <p:pic>
        <p:nvPicPr>
          <p:cNvPr id="558" name="Google Shape;558;p92"/>
          <p:cNvPicPr preferRelativeResize="0"/>
          <p:nvPr/>
        </p:nvPicPr>
        <p:blipFill>
          <a:blip r:embed="rId3">
            <a:alphaModFix/>
          </a:blip>
          <a:stretch>
            <a:fillRect/>
          </a:stretch>
        </p:blipFill>
        <p:spPr>
          <a:xfrm>
            <a:off x="152400" y="2006250"/>
            <a:ext cx="8673797" cy="2984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Sejarah JavaScript</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atau sering disingkat JS, pertama kali dibuat t</a:t>
            </a:r>
            <a:r>
              <a:rPr lang="id"/>
              <a:t>ahun 1995. Programmer di Netscape bernama Brandan Eich membuat sebuah bahasa pemrograman scripting untuk berjalan di Netscape Navigator Browser.</a:t>
            </a:r>
            <a:endParaRPr/>
          </a:p>
          <a:p>
            <a:pPr indent="-311150" lvl="0" marL="457200" rtl="0" algn="l">
              <a:spcBef>
                <a:spcPts val="0"/>
              </a:spcBef>
              <a:spcAft>
                <a:spcPts val="0"/>
              </a:spcAft>
              <a:buSzPts val="1300"/>
              <a:buChar char="●"/>
            </a:pPr>
            <a:r>
              <a:rPr lang="id"/>
              <a:t>Awalnya namanya adalah Mocha, lalu berubah menjadi LiveScript, dan akhirnya menjadi JavaScript.</a:t>
            </a:r>
            <a:endParaRPr/>
          </a:p>
          <a:p>
            <a:pPr indent="-311150" lvl="0" marL="457200" rtl="0" algn="l">
              <a:spcBef>
                <a:spcPts val="0"/>
              </a:spcBef>
              <a:spcAft>
                <a:spcPts val="0"/>
              </a:spcAft>
              <a:buSzPts val="1300"/>
              <a:buChar char="●"/>
            </a:pPr>
            <a:r>
              <a:rPr lang="id"/>
              <a:t>JavaScript dibuat agar halaman website yang sudah kita buat menggunakan HTML dan CSS bisa lebih interaktif</a:t>
            </a:r>
            <a:endParaRPr/>
          </a:p>
          <a:p>
            <a:pPr indent="-311150" lvl="0" marL="457200" rtl="0" algn="l">
              <a:spcBef>
                <a:spcPts val="0"/>
              </a:spcBef>
              <a:spcAft>
                <a:spcPts val="0"/>
              </a:spcAft>
              <a:buSzPts val="1300"/>
              <a:buChar char="●"/>
            </a:pPr>
            <a:r>
              <a:rPr lang="id"/>
              <a:t>JavaScript sekarang sudah mengalahkan Java Applet dan Flash sebagai bahasa pemrograman untuk membuat halaman web menjadi lebih interaktif, hal ini dikarenakan kemudahan bahasa nya dan juga secara default sekarang semua browser sudah bisa menjalankan JavaScript tanpa harus menginstall aplikasi tambahan seperti Java Applet dan Adobe Flash Player</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a:t>
            </a:r>
            <a:endParaRPr/>
          </a:p>
        </p:txBody>
      </p:sp>
      <p:sp>
        <p:nvSpPr>
          <p:cNvPr id="569" name="Google Shape;569;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memiliki fitur untuk melakukan logging bernama Console</a:t>
            </a:r>
            <a:endParaRPr/>
          </a:p>
          <a:p>
            <a:pPr indent="-311150" lvl="0" marL="457200" rtl="0" algn="l">
              <a:spcBef>
                <a:spcPts val="0"/>
              </a:spcBef>
              <a:spcAft>
                <a:spcPts val="0"/>
              </a:spcAft>
              <a:buSzPts val="1300"/>
              <a:buChar char="●"/>
            </a:pPr>
            <a:r>
              <a:rPr lang="id"/>
              <a:t>Logging adalah mekanisme yang biasa dilakukan oleh programmer untuk menampilkan informasi dari aplikasi yang sedang berjalan, tanpa harus mengganggu alur kerja aplikasi dan juga interaksi user</a:t>
            </a:r>
            <a:endParaRPr/>
          </a:p>
          <a:p>
            <a:pPr indent="-311150" lvl="0" marL="457200" rtl="0" algn="l">
              <a:spcBef>
                <a:spcPts val="0"/>
              </a:spcBef>
              <a:spcAft>
                <a:spcPts val="0"/>
              </a:spcAft>
              <a:buSzPts val="1300"/>
              <a:buChar char="●"/>
            </a:pPr>
            <a:r>
              <a:rPr lang="id"/>
              <a:t>Untuk melakukan ini, kita bisa menggunakan fitur Console di JavaScript</a:t>
            </a:r>
            <a:endParaRPr/>
          </a:p>
          <a:p>
            <a:pPr indent="-311150" lvl="0" marL="457200" rtl="0" algn="l">
              <a:spcBef>
                <a:spcPts val="0"/>
              </a:spcBef>
              <a:spcAft>
                <a:spcPts val="0"/>
              </a:spcAft>
              <a:buSzPts val="1300"/>
              <a:buChar char="●"/>
            </a:pPr>
            <a:r>
              <a:rPr lang="id"/>
              <a:t>Untuk menggunakan Console, kita cukup gunakan perintah console di kode JavaScript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Method</a:t>
            </a:r>
            <a:endParaRPr/>
          </a:p>
        </p:txBody>
      </p:sp>
      <p:graphicFrame>
        <p:nvGraphicFramePr>
          <p:cNvPr id="575" name="Google Shape;575;p95"/>
          <p:cNvGraphicFramePr/>
          <p:nvPr/>
        </p:nvGraphicFramePr>
        <p:xfrm>
          <a:off x="952500" y="2190750"/>
          <a:ext cx="3000000" cy="3000000"/>
        </p:xfrm>
        <a:graphic>
          <a:graphicData uri="http://schemas.openxmlformats.org/drawingml/2006/table">
            <a:tbl>
              <a:tblPr>
                <a:noFill/>
                <a:tableStyleId>{A9AC046E-20C9-4268-8CA1-217AFCF39513}</a:tableStyleId>
              </a:tblPr>
              <a:tblGrid>
                <a:gridCol w="3619500"/>
                <a:gridCol w="3619500"/>
              </a:tblGrid>
              <a:tr h="381000">
                <a:tc>
                  <a:txBody>
                    <a:bodyPr/>
                    <a:lstStyle/>
                    <a:p>
                      <a:pPr indent="0" lvl="0" marL="0" rtl="0" algn="l">
                        <a:spcBef>
                          <a:spcPts val="0"/>
                        </a:spcBef>
                        <a:spcAft>
                          <a:spcPts val="0"/>
                        </a:spcAft>
                        <a:buNone/>
                      </a:pPr>
                      <a:r>
                        <a:rPr lang="id"/>
                        <a:t>Console 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console.info(...)</a:t>
                      </a:r>
                      <a:endParaRPr/>
                    </a:p>
                  </a:txBody>
                  <a:tcPr marT="91425" marB="91425" marR="91425" marL="91425"/>
                </a:tc>
                <a:tc>
                  <a:txBody>
                    <a:bodyPr/>
                    <a:lstStyle/>
                    <a:p>
                      <a:pPr indent="0" lvl="0" marL="0" rtl="0" algn="l">
                        <a:spcBef>
                          <a:spcPts val="0"/>
                        </a:spcBef>
                        <a:spcAft>
                          <a:spcPts val="0"/>
                        </a:spcAft>
                        <a:buNone/>
                      </a:pPr>
                      <a:r>
                        <a:rPr lang="id"/>
                        <a:t>Memberitahu informasi</a:t>
                      </a:r>
                      <a:endParaRPr/>
                    </a:p>
                  </a:txBody>
                  <a:tcPr marT="91425" marB="91425" marR="91425" marL="91425"/>
                </a:tc>
              </a:tr>
              <a:tr h="381000">
                <a:tc>
                  <a:txBody>
                    <a:bodyPr/>
                    <a:lstStyle/>
                    <a:p>
                      <a:pPr indent="0" lvl="0" marL="0" rtl="0" algn="l">
                        <a:spcBef>
                          <a:spcPts val="0"/>
                        </a:spcBef>
                        <a:spcAft>
                          <a:spcPts val="0"/>
                        </a:spcAft>
                        <a:buNone/>
                      </a:pPr>
                      <a:r>
                        <a:rPr lang="id"/>
                        <a:t>console.warn(...)</a:t>
                      </a:r>
                      <a:endParaRPr/>
                    </a:p>
                  </a:txBody>
                  <a:tcPr marT="91425" marB="91425" marR="91425" marL="91425"/>
                </a:tc>
                <a:tc>
                  <a:txBody>
                    <a:bodyPr/>
                    <a:lstStyle/>
                    <a:p>
                      <a:pPr indent="0" lvl="0" marL="0" rtl="0" algn="l">
                        <a:spcBef>
                          <a:spcPts val="0"/>
                        </a:spcBef>
                        <a:spcAft>
                          <a:spcPts val="0"/>
                        </a:spcAft>
                        <a:buNone/>
                      </a:pPr>
                      <a:r>
                        <a:rPr lang="id"/>
                        <a:t>Memberitahu informasi peringatan</a:t>
                      </a:r>
                      <a:endParaRPr/>
                    </a:p>
                  </a:txBody>
                  <a:tcPr marT="91425" marB="91425" marR="91425" marL="91425"/>
                </a:tc>
              </a:tr>
              <a:tr h="381000">
                <a:tc>
                  <a:txBody>
                    <a:bodyPr/>
                    <a:lstStyle/>
                    <a:p>
                      <a:pPr indent="0" lvl="0" marL="0" rtl="0" algn="l">
                        <a:spcBef>
                          <a:spcPts val="0"/>
                        </a:spcBef>
                        <a:spcAft>
                          <a:spcPts val="0"/>
                        </a:spcAft>
                        <a:buNone/>
                      </a:pPr>
                      <a:r>
                        <a:rPr lang="id"/>
                        <a:t>console.error(...)</a:t>
                      </a:r>
                      <a:endParaRPr/>
                    </a:p>
                  </a:txBody>
                  <a:tcPr marT="91425" marB="91425" marR="91425" marL="91425"/>
                </a:tc>
                <a:tc>
                  <a:txBody>
                    <a:bodyPr/>
                    <a:lstStyle/>
                    <a:p>
                      <a:pPr indent="0" lvl="0" marL="0" rtl="0" algn="l">
                        <a:spcBef>
                          <a:spcPts val="0"/>
                        </a:spcBef>
                        <a:spcAft>
                          <a:spcPts val="0"/>
                        </a:spcAft>
                        <a:buNone/>
                      </a:pPr>
                      <a:r>
                        <a:rPr lang="id"/>
                        <a:t>Memberitahu informasi error</a:t>
                      </a:r>
                      <a:endParaRPr/>
                    </a:p>
                  </a:txBody>
                  <a:tcPr marT="91425" marB="91425" marR="91425" marL="91425"/>
                </a:tc>
              </a:tr>
              <a:tr h="381000">
                <a:tc>
                  <a:txBody>
                    <a:bodyPr/>
                    <a:lstStyle/>
                    <a:p>
                      <a:pPr indent="0" lvl="0" marL="0" rtl="0" algn="l">
                        <a:spcBef>
                          <a:spcPts val="0"/>
                        </a:spcBef>
                        <a:spcAft>
                          <a:spcPts val="0"/>
                        </a:spcAft>
                        <a:buNone/>
                      </a:pPr>
                      <a:r>
                        <a:rPr lang="id"/>
                        <a:t>console.table(...)</a:t>
                      </a:r>
                      <a:endParaRPr/>
                    </a:p>
                  </a:txBody>
                  <a:tcPr marT="91425" marB="91425" marR="91425" marL="91425"/>
                </a:tc>
                <a:tc>
                  <a:txBody>
                    <a:bodyPr/>
                    <a:lstStyle/>
                    <a:p>
                      <a:pPr indent="0" lvl="0" marL="0" rtl="0" algn="l">
                        <a:spcBef>
                          <a:spcPts val="0"/>
                        </a:spcBef>
                        <a:spcAft>
                          <a:spcPts val="0"/>
                        </a:spcAft>
                        <a:buNone/>
                      </a:pPr>
                      <a:r>
                        <a:rPr lang="id"/>
                        <a:t>Memberitahu informasi dalam bentuk table</a:t>
                      </a:r>
                      <a:endParaRPr/>
                    </a:p>
                  </a:txBody>
                  <a:tcPr marT="91425" marB="91425" marR="91425" marL="91425"/>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Console</a:t>
            </a:r>
            <a:endParaRPr/>
          </a:p>
        </p:txBody>
      </p:sp>
      <p:pic>
        <p:nvPicPr>
          <p:cNvPr id="581" name="Google Shape;581;p96"/>
          <p:cNvPicPr preferRelativeResize="0"/>
          <p:nvPr/>
        </p:nvPicPr>
        <p:blipFill>
          <a:blip r:embed="rId3">
            <a:alphaModFix/>
          </a:blip>
          <a:stretch>
            <a:fillRect/>
          </a:stretch>
        </p:blipFill>
        <p:spPr>
          <a:xfrm>
            <a:off x="152400" y="2006250"/>
            <a:ext cx="8839199" cy="245787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Inspect Element di Google Chrome</a:t>
            </a:r>
            <a:endParaRPr/>
          </a:p>
        </p:txBody>
      </p:sp>
      <p:pic>
        <p:nvPicPr>
          <p:cNvPr id="587" name="Google Shape;587;p97"/>
          <p:cNvPicPr preferRelativeResize="0"/>
          <p:nvPr/>
        </p:nvPicPr>
        <p:blipFill>
          <a:blip r:embed="rId3">
            <a:alphaModFix/>
          </a:blip>
          <a:stretch>
            <a:fillRect/>
          </a:stretch>
        </p:blipFill>
        <p:spPr>
          <a:xfrm>
            <a:off x="152400" y="2006250"/>
            <a:ext cx="8708377" cy="29848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Template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Template</a:t>
            </a:r>
            <a:endParaRPr/>
          </a:p>
        </p:txBody>
      </p:sp>
      <p:sp>
        <p:nvSpPr>
          <p:cNvPr id="598" name="Google Shape;598;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sudah tahu bahwa untuk menambahkan string dengan data lain, kita bisa menggunakan operator + (plus)</a:t>
            </a:r>
            <a:endParaRPr/>
          </a:p>
          <a:p>
            <a:pPr indent="-311150" lvl="0" marL="457200" rtl="0" algn="l">
              <a:spcBef>
                <a:spcPts val="0"/>
              </a:spcBef>
              <a:spcAft>
                <a:spcPts val="0"/>
              </a:spcAft>
              <a:buSzPts val="1300"/>
              <a:buChar char="●"/>
            </a:pPr>
            <a:r>
              <a:rPr lang="id"/>
              <a:t>Namun pada kasus tertentu, penggunaan operator + (plus) sangat menyulitkan, apalagi jika dalam jumlah banyak</a:t>
            </a:r>
            <a:endParaRPr/>
          </a:p>
          <a:p>
            <a:pPr indent="-311150" lvl="0" marL="457200" rtl="0" algn="l">
              <a:spcBef>
                <a:spcPts val="0"/>
              </a:spcBef>
              <a:spcAft>
                <a:spcPts val="0"/>
              </a:spcAft>
              <a:buSzPts val="1300"/>
              <a:buChar char="●"/>
            </a:pPr>
            <a:r>
              <a:rPr lang="id"/>
              <a:t>JavaScript memiliki fitur yang bernama String Template, dimana kita bisa mensubtitusi data dari luar String ke dalam String, seperti mengambil data variable, atau bahkan melakukan operasi matematika</a:t>
            </a:r>
            <a:endParaRPr/>
          </a:p>
          <a:p>
            <a:pPr indent="-311150" lvl="0" marL="457200" rtl="0" algn="l">
              <a:spcBef>
                <a:spcPts val="0"/>
              </a:spcBef>
              <a:spcAft>
                <a:spcPts val="0"/>
              </a:spcAft>
              <a:buSzPts val="1300"/>
              <a:buChar char="●"/>
            </a:pPr>
            <a:r>
              <a:rPr lang="id"/>
              <a:t>Untuk menggunakan String Template, cara pembuatan String nya harus menggunakan ` (backtick), bukan ‘ (petik satu) atau “ (petik dua)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Template</a:t>
            </a:r>
            <a:endParaRPr/>
          </a:p>
        </p:txBody>
      </p:sp>
      <p:pic>
        <p:nvPicPr>
          <p:cNvPr id="604" name="Google Shape;604;p100"/>
          <p:cNvPicPr preferRelativeResize="0"/>
          <p:nvPr/>
        </p:nvPicPr>
        <p:blipFill>
          <a:blip r:embed="rId3">
            <a:alphaModFix/>
          </a:blip>
          <a:stretch>
            <a:fillRect/>
          </a:stretch>
        </p:blipFill>
        <p:spPr>
          <a:xfrm>
            <a:off x="152400" y="2006250"/>
            <a:ext cx="8839202" cy="221356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Variable</a:t>
            </a:r>
            <a:endParaRPr/>
          </a:p>
        </p:txBody>
      </p:sp>
      <p:pic>
        <p:nvPicPr>
          <p:cNvPr id="610" name="Google Shape;610;p101"/>
          <p:cNvPicPr preferRelativeResize="0"/>
          <p:nvPr/>
        </p:nvPicPr>
        <p:blipFill>
          <a:blip r:embed="rId3">
            <a:alphaModFix/>
          </a:blip>
          <a:stretch>
            <a:fillRect/>
          </a:stretch>
        </p:blipFill>
        <p:spPr>
          <a:xfrm>
            <a:off x="152400" y="2006250"/>
            <a:ext cx="8839202" cy="277113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Expression di String Template</a:t>
            </a:r>
            <a:endParaRPr/>
          </a:p>
        </p:txBody>
      </p:sp>
      <p:pic>
        <p:nvPicPr>
          <p:cNvPr id="616" name="Google Shape;616;p102"/>
          <p:cNvPicPr preferRelativeResize="0"/>
          <p:nvPr/>
        </p:nvPicPr>
        <p:blipFill>
          <a:blip r:embed="rId3">
            <a:alphaModFix/>
          </a:blip>
          <a:stretch>
            <a:fillRect/>
          </a:stretch>
        </p:blipFill>
        <p:spPr>
          <a:xfrm>
            <a:off x="152400" y="2006250"/>
            <a:ext cx="8839199" cy="241868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Multiline String</a:t>
            </a:r>
            <a:endParaRPr/>
          </a:p>
        </p:txBody>
      </p:sp>
      <p:sp>
        <p:nvSpPr>
          <p:cNvPr id="622" name="Google Shape;622;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template juga bisa digunakan untuk membuat string multi line</a:t>
            </a:r>
            <a:endParaRPr/>
          </a:p>
          <a:p>
            <a:pPr indent="-311150" lvl="0" marL="457200" rtl="0" algn="l">
              <a:spcBef>
                <a:spcPts val="0"/>
              </a:spcBef>
              <a:spcAft>
                <a:spcPts val="0"/>
              </a:spcAft>
              <a:buSzPts val="1300"/>
              <a:buChar char="●"/>
            </a:pPr>
            <a:r>
              <a:rPr lang="id"/>
              <a:t>Kita cukup tambahkan enter di text nya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di Server</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Awalnya JavaScript memang kebanyakan di gunakan untuk berjalan di client side (Browser)</a:t>
            </a:r>
            <a:endParaRPr/>
          </a:p>
          <a:p>
            <a:pPr indent="-311150" lvl="0" marL="457200" rtl="0" algn="l">
              <a:spcBef>
                <a:spcPts val="0"/>
              </a:spcBef>
              <a:spcAft>
                <a:spcPts val="0"/>
              </a:spcAft>
              <a:buSzPts val="1300"/>
              <a:buChar char="●"/>
            </a:pPr>
            <a:r>
              <a:rPr lang="id"/>
              <a:t>Namun akhir-akhir ini, semenjak keluar teknologi NodeJS yang bisa digunakan untuk menjalankan JavaScript tanpa browser, sekarang akhirnya JavaScript juga banyak digunakan untuk membuat aplikasi di Server</a:t>
            </a:r>
            <a:endParaRPr/>
          </a:p>
          <a:p>
            <a:pPr indent="-311150" lvl="0" marL="457200" rtl="0" algn="l">
              <a:spcBef>
                <a:spcPts val="0"/>
              </a:spcBef>
              <a:spcAft>
                <a:spcPts val="0"/>
              </a:spcAft>
              <a:buSzPts val="1300"/>
              <a:buChar char="●"/>
            </a:pPr>
            <a:r>
              <a:rPr lang="id"/>
              <a:t>Karena ini, akhirnya sekarang JavaScript dikenal dengan bahasa pemrograman FullStack (Backend dan Frontend) karena bisa digunakan untuk membuat aplikasi Backend dan aplikasi Frontend</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Multiline String</a:t>
            </a:r>
            <a:endParaRPr/>
          </a:p>
        </p:txBody>
      </p:sp>
      <p:pic>
        <p:nvPicPr>
          <p:cNvPr id="628" name="Google Shape;628;p104"/>
          <p:cNvPicPr preferRelativeResize="0"/>
          <p:nvPr/>
        </p:nvPicPr>
        <p:blipFill>
          <a:blip r:embed="rId3">
            <a:alphaModFix/>
          </a:blip>
          <a:stretch>
            <a:fillRect/>
          </a:stretch>
        </p:blipFill>
        <p:spPr>
          <a:xfrm>
            <a:off x="152400" y="2006250"/>
            <a:ext cx="7298803" cy="2984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String dan Number</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String dan Number</a:t>
            </a:r>
            <a:endParaRPr/>
          </a:p>
        </p:txBody>
      </p:sp>
      <p:sp>
        <p:nvSpPr>
          <p:cNvPr id="639" name="Google Shape;639;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kadang kita input dari pengguna selalu dalam bentuk String</a:t>
            </a:r>
            <a:endParaRPr/>
          </a:p>
          <a:p>
            <a:pPr indent="-311150" lvl="0" marL="457200" rtl="0" algn="l">
              <a:spcBef>
                <a:spcPts val="0"/>
              </a:spcBef>
              <a:spcAft>
                <a:spcPts val="0"/>
              </a:spcAft>
              <a:buSzPts val="1300"/>
              <a:buChar char="●"/>
            </a:pPr>
            <a:r>
              <a:rPr lang="id"/>
              <a:t>Sedangkan kita ingin mengelola datanya dalam bentuk Number</a:t>
            </a:r>
            <a:endParaRPr/>
          </a:p>
          <a:p>
            <a:pPr indent="-311150" lvl="0" marL="457200" rtl="0" algn="l">
              <a:spcBef>
                <a:spcPts val="0"/>
              </a:spcBef>
              <a:spcAft>
                <a:spcPts val="0"/>
              </a:spcAft>
              <a:buSzPts val="1300"/>
              <a:buChar char="●"/>
            </a:pPr>
            <a:r>
              <a:rPr lang="id"/>
              <a:t>Maka sangat disarankan untuk melakukan konversi tipe data</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Masalah Tanpa Konversi</a:t>
            </a:r>
            <a:endParaRPr/>
          </a:p>
        </p:txBody>
      </p:sp>
      <p:pic>
        <p:nvPicPr>
          <p:cNvPr id="645" name="Google Shape;645;p107"/>
          <p:cNvPicPr preferRelativeResize="0"/>
          <p:nvPr/>
        </p:nvPicPr>
        <p:blipFill>
          <a:blip r:embed="rId3">
            <a:alphaModFix/>
          </a:blip>
          <a:stretch>
            <a:fillRect/>
          </a:stretch>
        </p:blipFill>
        <p:spPr>
          <a:xfrm>
            <a:off x="152400" y="2006250"/>
            <a:ext cx="8839200" cy="193698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Konversi String dan Number</a:t>
            </a:r>
            <a:endParaRPr/>
          </a:p>
        </p:txBody>
      </p:sp>
      <p:graphicFrame>
        <p:nvGraphicFramePr>
          <p:cNvPr id="651" name="Google Shape;651;p108"/>
          <p:cNvGraphicFramePr/>
          <p:nvPr/>
        </p:nvGraphicFramePr>
        <p:xfrm>
          <a:off x="952500" y="2000250"/>
          <a:ext cx="3000000" cy="3000000"/>
        </p:xfrm>
        <a:graphic>
          <a:graphicData uri="http://schemas.openxmlformats.org/drawingml/2006/table">
            <a:tbl>
              <a:tblPr>
                <a:noFill/>
                <a:tableStyleId>{A9AC046E-20C9-4268-8CA1-217AFCF39513}</a:tableStyleId>
              </a:tblPr>
              <a:tblGrid>
                <a:gridCol w="3619500"/>
                <a:gridCol w="361950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parseInt(string)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bulat)</a:t>
                      </a:r>
                      <a:endParaRPr/>
                    </a:p>
                  </a:txBody>
                  <a:tcPr marT="91425" marB="91425" marR="91425" marL="91425"/>
                </a:tc>
              </a:tr>
              <a:tr h="381000">
                <a:tc>
                  <a:txBody>
                    <a:bodyPr/>
                    <a:lstStyle/>
                    <a:p>
                      <a:pPr indent="0" lvl="0" marL="0" rtl="0" algn="l">
                        <a:spcBef>
                          <a:spcPts val="0"/>
                        </a:spcBef>
                        <a:spcAft>
                          <a:spcPts val="0"/>
                        </a:spcAft>
                        <a:buNone/>
                      </a:pPr>
                      <a:r>
                        <a:rPr lang="id"/>
                        <a:t>parseFloat(string)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pecahan)</a:t>
                      </a:r>
                      <a:endParaRPr/>
                    </a:p>
                  </a:txBody>
                  <a:tcPr marT="91425" marB="91425" marR="91425" marL="91425"/>
                </a:tc>
              </a:tr>
              <a:tr h="381000">
                <a:tc>
                  <a:txBody>
                    <a:bodyPr/>
                    <a:lstStyle/>
                    <a:p>
                      <a:pPr indent="0" lvl="0" marL="0" rtl="0" algn="l">
                        <a:spcBef>
                          <a:spcPts val="0"/>
                        </a:spcBef>
                        <a:spcAft>
                          <a:spcPts val="0"/>
                        </a:spcAft>
                        <a:buNone/>
                      </a:pPr>
                      <a:r>
                        <a:rPr lang="id"/>
                        <a:t>Number(string)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bulat atau pecahan)</a:t>
                      </a:r>
                      <a:endParaRPr/>
                    </a:p>
                  </a:txBody>
                  <a:tcPr marT="91425" marB="91425" marR="91425" marL="91425"/>
                </a:tc>
              </a:tr>
              <a:tr h="381000">
                <a:tc>
                  <a:txBody>
                    <a:bodyPr/>
                    <a:lstStyle/>
                    <a:p>
                      <a:pPr indent="0" lvl="0" marL="0" rtl="0" algn="l">
                        <a:spcBef>
                          <a:spcPts val="0"/>
                        </a:spcBef>
                        <a:spcAft>
                          <a:spcPts val="0"/>
                        </a:spcAft>
                        <a:buNone/>
                      </a:pPr>
                      <a:r>
                        <a:rPr lang="id"/>
                        <a:t>number.toString()</a:t>
                      </a:r>
                      <a:endParaRPr/>
                    </a:p>
                  </a:txBody>
                  <a:tcPr marT="91425" marB="91425" marR="91425" marL="91425"/>
                </a:tc>
                <a:tc>
                  <a:txBody>
                    <a:bodyPr/>
                    <a:lstStyle/>
                    <a:p>
                      <a:pPr indent="0" lvl="0" marL="0" rtl="0" algn="l">
                        <a:spcBef>
                          <a:spcPts val="0"/>
                        </a:spcBef>
                        <a:spcAft>
                          <a:spcPts val="0"/>
                        </a:spcAft>
                        <a:buNone/>
                      </a:pPr>
                      <a:r>
                        <a:rPr lang="id"/>
                        <a:t>Mengkonversi dari number ke String</a:t>
                      </a:r>
                      <a:endParaRPr/>
                    </a:p>
                  </a:txBody>
                  <a:tcPr marT="91425" marB="91425" marR="91425" marL="91425"/>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Konversi String ke Number</a:t>
            </a:r>
            <a:endParaRPr/>
          </a:p>
        </p:txBody>
      </p:sp>
      <p:pic>
        <p:nvPicPr>
          <p:cNvPr id="657" name="Google Shape;657;p109"/>
          <p:cNvPicPr preferRelativeResize="0"/>
          <p:nvPr/>
        </p:nvPicPr>
        <p:blipFill>
          <a:blip r:embed="rId3">
            <a:alphaModFix/>
          </a:blip>
          <a:stretch>
            <a:fillRect/>
          </a:stretch>
        </p:blipFill>
        <p:spPr>
          <a:xfrm>
            <a:off x="152400" y="2006250"/>
            <a:ext cx="8839199" cy="156169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NaN</a:t>
            </a:r>
            <a:endParaRPr/>
          </a:p>
        </p:txBody>
      </p:sp>
      <p:sp>
        <p:nvSpPr>
          <p:cNvPr id="663" name="Google Shape;663;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Bagaimana jika ternyata data string yang kita coba konversi ke number bukanlah data yang valid?</a:t>
            </a:r>
            <a:endParaRPr/>
          </a:p>
          <a:p>
            <a:pPr indent="-311150" lvl="0" marL="457200" rtl="0" algn="l">
              <a:spcBef>
                <a:spcPts val="0"/>
              </a:spcBef>
              <a:spcAft>
                <a:spcPts val="0"/>
              </a:spcAft>
              <a:buSzPts val="1300"/>
              <a:buChar char="●"/>
            </a:pPr>
            <a:r>
              <a:rPr lang="id"/>
              <a:t>Jika data string yang kita coba lakukan konversi bukan lah data valid, maka hasil dari konversi tersebut adalah NaN (Not a Number)</a:t>
            </a:r>
            <a:endParaRPr/>
          </a:p>
          <a:p>
            <a:pPr indent="-311150" lvl="0" marL="457200" rtl="0" algn="l">
              <a:spcBef>
                <a:spcPts val="0"/>
              </a:spcBef>
              <a:spcAft>
                <a:spcPts val="0"/>
              </a:spcAft>
              <a:buSzPts val="1300"/>
              <a:buChar char="●"/>
            </a:pPr>
            <a:r>
              <a:rPr lang="id"/>
              <a:t>NaN adalah number spesial yang menyebutkan bahwa ini bukanlah number</a:t>
            </a:r>
            <a:endParaRPr/>
          </a:p>
          <a:p>
            <a:pPr indent="-311150" lvl="0" marL="457200" rtl="0" algn="l">
              <a:spcBef>
                <a:spcPts val="0"/>
              </a:spcBef>
              <a:spcAft>
                <a:spcPts val="0"/>
              </a:spcAft>
              <a:buSzPts val="1300"/>
              <a:buChar char="●"/>
            </a:pPr>
            <a:r>
              <a:rPr lang="id"/>
              <a:t>Jika NaN dioperasikan dengan data number lainnya, maka hasilnya akan menjadi NaN lagi</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NaN</a:t>
            </a:r>
            <a:endParaRPr/>
          </a:p>
        </p:txBody>
      </p:sp>
      <p:pic>
        <p:nvPicPr>
          <p:cNvPr id="669" name="Google Shape;669;p111"/>
          <p:cNvPicPr preferRelativeResize="0"/>
          <p:nvPr/>
        </p:nvPicPr>
        <p:blipFill>
          <a:blip r:embed="rId3">
            <a:alphaModFix/>
          </a:blip>
          <a:stretch>
            <a:fillRect/>
          </a:stretch>
        </p:blipFill>
        <p:spPr>
          <a:xfrm>
            <a:off x="152400" y="2006250"/>
            <a:ext cx="8839201" cy="2422997"/>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Pada NaN</a:t>
            </a:r>
            <a:endParaRPr/>
          </a:p>
        </p:txBody>
      </p:sp>
      <p:pic>
        <p:nvPicPr>
          <p:cNvPr id="675" name="Google Shape;675;p112"/>
          <p:cNvPicPr preferRelativeResize="0"/>
          <p:nvPr/>
        </p:nvPicPr>
        <p:blipFill>
          <a:blip r:embed="rId3">
            <a:alphaModFix/>
          </a:blip>
          <a:stretch>
            <a:fillRect/>
          </a:stretch>
        </p:blipFill>
        <p:spPr>
          <a:xfrm>
            <a:off x="152400" y="2006250"/>
            <a:ext cx="8839201" cy="227527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isNaN() Function</a:t>
            </a:r>
            <a:endParaRPr/>
          </a:p>
        </p:txBody>
      </p:sp>
      <p:sp>
        <p:nvSpPr>
          <p:cNvPr id="681" name="Google Shape;681;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mengecek apakah sebuah number itu NaN atau bukan</a:t>
            </a:r>
            <a:endParaRPr/>
          </a:p>
          <a:p>
            <a:pPr indent="-311150" lvl="0" marL="457200" rtl="0" algn="l">
              <a:spcBef>
                <a:spcPts val="0"/>
              </a:spcBef>
              <a:spcAft>
                <a:spcPts val="0"/>
              </a:spcAft>
              <a:buSzPts val="1300"/>
              <a:buChar char="●"/>
            </a:pPr>
            <a:r>
              <a:rPr lang="id"/>
              <a:t>Untuk melakukan pengecekan tersebut, kita bisa menggunakan function isNaN(number)</a:t>
            </a:r>
            <a:endParaRPr/>
          </a:p>
          <a:p>
            <a:pPr indent="-311150" lvl="0" marL="457200" rtl="0" algn="l">
              <a:spcBef>
                <a:spcPts val="0"/>
              </a:spcBef>
              <a:spcAft>
                <a:spcPts val="0"/>
              </a:spcAft>
              <a:buSzPts val="1300"/>
              <a:buChar char="●"/>
            </a:pPr>
            <a:r>
              <a:rPr lang="id"/>
              <a:t>Hasil nya adalah berupa data boolean, true jika NaN, false jika bukan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dan ECMAScript</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JavaScript sekarang hampir di adopsi oleh sebua aplikasi browser, akhirnya dibuatlah sebuah standarisasi yang bernama ECMAScript</a:t>
            </a:r>
            <a:endParaRPr/>
          </a:p>
          <a:p>
            <a:pPr indent="-311150" lvl="0" marL="457200" rtl="0" algn="l">
              <a:spcBef>
                <a:spcPts val="0"/>
              </a:spcBef>
              <a:spcAft>
                <a:spcPts val="0"/>
              </a:spcAft>
              <a:buSzPts val="1300"/>
              <a:buChar char="●"/>
            </a:pPr>
            <a:r>
              <a:rPr lang="id"/>
              <a:t>Organisasi yang melakukan standarisasi ECMAScript adalah ECMA International</a:t>
            </a:r>
            <a:endParaRPr/>
          </a:p>
          <a:p>
            <a:pPr indent="-311150" lvl="0" marL="457200" rtl="0" algn="l">
              <a:spcBef>
                <a:spcPts val="0"/>
              </a:spcBef>
              <a:spcAft>
                <a:spcPts val="0"/>
              </a:spcAft>
              <a:buSzPts val="1300"/>
              <a:buChar char="●"/>
            </a:pPr>
            <a:r>
              <a:rPr lang="id"/>
              <a:t>Sekarang dengan adanya standarisasi, kita bisa pastikan bahwa kode program JavaScript kita bisa jalan di semua browser, karena browser yang ingin mendukung JavaScript, harus mengikuti standarisasi ECMAScript</a:t>
            </a:r>
            <a:endParaRPr/>
          </a:p>
          <a:p>
            <a:pPr indent="-311150" lvl="0" marL="457200" rtl="0" algn="l">
              <a:spcBef>
                <a:spcPts val="0"/>
              </a:spcBef>
              <a:spcAft>
                <a:spcPts val="0"/>
              </a:spcAft>
              <a:buSzPts val="1300"/>
              <a:buChar char="●"/>
            </a:pPr>
            <a:r>
              <a:rPr lang="id"/>
              <a:t>Sekarang karena ECMAScript dan JavaScript sama, sekarang bisa dibilang ECMAScript dan JavaScript adalah dua nama untuk satu bahasa pemrograman yang sama</a:t>
            </a:r>
            <a:endParaRPr/>
          </a:p>
          <a:p>
            <a:pPr indent="-311150" lvl="0" marL="457200" rtl="0" algn="l">
              <a:spcBef>
                <a:spcPts val="0"/>
              </a:spcBef>
              <a:spcAft>
                <a:spcPts val="0"/>
              </a:spcAft>
              <a:buSzPts val="1300"/>
              <a:buChar char="●"/>
            </a:pPr>
            <a:r>
              <a:rPr lang="id" u="sng">
                <a:solidFill>
                  <a:schemeClr val="hlink"/>
                </a:solidFill>
                <a:hlinkClick r:id="rId3"/>
              </a:rPr>
              <a:t>https://www.ecma-international.org/</a:t>
            </a:r>
            <a:r>
              <a:rPr lang="id"/>
              <a: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
        <p:nvSpPr>
          <p:cNvPr id="692" name="Google Shape;692;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Array adalah tipe data yang berisikan kumpulan data </a:t>
            </a:r>
            <a:endParaRPr/>
          </a:p>
          <a:p>
            <a:pPr indent="-311150" lvl="0" marL="457200" rtl="0" algn="l">
              <a:spcBef>
                <a:spcPts val="0"/>
              </a:spcBef>
              <a:spcAft>
                <a:spcPts val="0"/>
              </a:spcAft>
              <a:buSzPts val="1300"/>
              <a:buChar char="●"/>
            </a:pPr>
            <a:r>
              <a:rPr lang="id"/>
              <a:t>Array di JavaScript memiliki sifat dinamis, artinya datanya bisa bertambah dengan sendirinya saat kita memasukkan data ke dalam Array</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Array</a:t>
            </a:r>
            <a:endParaRPr/>
          </a:p>
        </p:txBody>
      </p:sp>
      <p:pic>
        <p:nvPicPr>
          <p:cNvPr id="698" name="Google Shape;698;p116"/>
          <p:cNvPicPr preferRelativeResize="0"/>
          <p:nvPr/>
        </p:nvPicPr>
        <p:blipFill>
          <a:blip r:embed="rId3">
            <a:alphaModFix/>
          </a:blip>
          <a:stretch>
            <a:fillRect/>
          </a:stretch>
        </p:blipFill>
        <p:spPr>
          <a:xfrm>
            <a:off x="152400" y="2006250"/>
            <a:ext cx="8839200" cy="216923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Array</a:t>
            </a:r>
            <a:endParaRPr/>
          </a:p>
        </p:txBody>
      </p:sp>
      <p:pic>
        <p:nvPicPr>
          <p:cNvPr id="704" name="Google Shape;704;p117"/>
          <p:cNvPicPr preferRelativeResize="0"/>
          <p:nvPr/>
        </p:nvPicPr>
        <p:blipFill>
          <a:blip r:embed="rId3">
            <a:alphaModFix/>
          </a:blip>
          <a:stretch>
            <a:fillRect/>
          </a:stretch>
        </p:blipFill>
        <p:spPr>
          <a:xfrm>
            <a:off x="152400" y="2006250"/>
            <a:ext cx="8839199" cy="223926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sp>
        <p:nvSpPr>
          <p:cNvPr id="710" name="Google Shape;710;p1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Setiap data di Array akan disimpan dalam posisi berurutan, dimana urutan pertama dimulai dari nomor 0</a:t>
            </a:r>
            <a:endParaRPr/>
          </a:p>
          <a:p>
            <a:pPr indent="-311150" lvl="0" marL="457200" rtl="0" algn="l">
              <a:spcBef>
                <a:spcPts val="0"/>
              </a:spcBef>
              <a:spcAft>
                <a:spcPts val="0"/>
              </a:spcAft>
              <a:buSzPts val="1300"/>
              <a:buChar char="●"/>
            </a:pPr>
            <a:r>
              <a:rPr lang="id"/>
              <a:t>Setiap kita menambah data ke Array, otomatis data akan disimpan di urutan terakhir</a:t>
            </a:r>
            <a:endParaRPr/>
          </a:p>
          <a:p>
            <a:pPr indent="-311150" lvl="0" marL="457200" rtl="0" algn="l">
              <a:spcBef>
                <a:spcPts val="0"/>
              </a:spcBef>
              <a:spcAft>
                <a:spcPts val="0"/>
              </a:spcAft>
              <a:buSzPts val="1300"/>
              <a:buChar char="●"/>
            </a:pPr>
            <a:r>
              <a:rPr lang="id"/>
              <a:t>Urutan di Array, kita sebut dengan index</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pic>
        <p:nvPicPr>
          <p:cNvPr id="716" name="Google Shape;716;p119"/>
          <p:cNvPicPr preferRelativeResize="0"/>
          <p:nvPr/>
        </p:nvPicPr>
        <p:blipFill>
          <a:blip r:embed="rId3">
            <a:alphaModFix/>
          </a:blip>
          <a:stretch>
            <a:fillRect/>
          </a:stretch>
        </p:blipFill>
        <p:spPr>
          <a:xfrm>
            <a:off x="735263" y="2006250"/>
            <a:ext cx="7673469" cy="298484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Array</a:t>
            </a:r>
            <a:endParaRPr/>
          </a:p>
        </p:txBody>
      </p:sp>
      <p:pic>
        <p:nvPicPr>
          <p:cNvPr id="722" name="Google Shape;722;p120"/>
          <p:cNvPicPr preferRelativeResize="0"/>
          <p:nvPr/>
        </p:nvPicPr>
        <p:blipFill>
          <a:blip r:embed="rId3">
            <a:alphaModFix/>
          </a:blip>
          <a:stretch>
            <a:fillRect/>
          </a:stretch>
        </p:blipFill>
        <p:spPr>
          <a:xfrm>
            <a:off x="152400" y="2006250"/>
            <a:ext cx="8839200" cy="284511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di Array</a:t>
            </a:r>
            <a:endParaRPr/>
          </a:p>
        </p:txBody>
      </p:sp>
      <p:graphicFrame>
        <p:nvGraphicFramePr>
          <p:cNvPr id="728" name="Google Shape;728;p121"/>
          <p:cNvGraphicFramePr/>
          <p:nvPr/>
        </p:nvGraphicFramePr>
        <p:xfrm>
          <a:off x="952500" y="2190750"/>
          <a:ext cx="3000000" cy="3000000"/>
        </p:xfrm>
        <a:graphic>
          <a:graphicData uri="http://schemas.openxmlformats.org/drawingml/2006/table">
            <a:tbl>
              <a:tblPr>
                <a:noFill/>
                <a:tableStyleId>{A9AC046E-20C9-4268-8CA1-217AFCF39513}</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array.push(value)</a:t>
                      </a:r>
                      <a:endParaRPr/>
                    </a:p>
                  </a:txBody>
                  <a:tcPr marT="91425" marB="91425" marR="91425" marL="91425"/>
                </a:tc>
                <a:tc>
                  <a:txBody>
                    <a:bodyPr/>
                    <a:lstStyle/>
                    <a:p>
                      <a:pPr indent="0" lvl="0" marL="0" rtl="0" algn="l">
                        <a:spcBef>
                          <a:spcPts val="0"/>
                        </a:spcBef>
                        <a:spcAft>
                          <a:spcPts val="0"/>
                        </a:spcAft>
                        <a:buNone/>
                      </a:pPr>
                      <a:r>
                        <a:rPr lang="id"/>
                        <a:t>Menambah data ke Array</a:t>
                      </a:r>
                      <a:endParaRPr/>
                    </a:p>
                  </a:txBody>
                  <a:tcPr marT="91425" marB="91425" marR="91425" marL="91425"/>
                </a:tc>
              </a:tr>
              <a:tr h="381000">
                <a:tc>
                  <a:txBody>
                    <a:bodyPr/>
                    <a:lstStyle/>
                    <a:p>
                      <a:pPr indent="0" lvl="0" marL="0" rtl="0" algn="l">
                        <a:spcBef>
                          <a:spcPts val="0"/>
                        </a:spcBef>
                        <a:spcAft>
                          <a:spcPts val="0"/>
                        </a:spcAft>
                        <a:buNone/>
                      </a:pPr>
                      <a:r>
                        <a:rPr lang="id"/>
                        <a:t>array.length</a:t>
                      </a:r>
                      <a:endParaRPr/>
                    </a:p>
                  </a:txBody>
                  <a:tcPr marT="91425" marB="91425" marR="91425" marL="91425"/>
                </a:tc>
                <a:tc>
                  <a:txBody>
                    <a:bodyPr/>
                    <a:lstStyle/>
                    <a:p>
                      <a:pPr indent="0" lvl="0" marL="0" rtl="0" algn="l">
                        <a:spcBef>
                          <a:spcPts val="0"/>
                        </a:spcBef>
                        <a:spcAft>
                          <a:spcPts val="0"/>
                        </a:spcAft>
                        <a:buNone/>
                      </a:pPr>
                      <a:r>
                        <a:rPr lang="id"/>
                        <a:t>Untuk mendapatkan panjang Array</a:t>
                      </a:r>
                      <a:endParaRPr/>
                    </a:p>
                  </a:txBody>
                  <a:tcPr marT="91425" marB="91425" marR="91425" marL="91425"/>
                </a:tc>
              </a:tr>
              <a:tr h="381000">
                <a:tc>
                  <a:txBody>
                    <a:bodyPr/>
                    <a:lstStyle/>
                    <a:p>
                      <a:pPr indent="0" lvl="0" marL="0" rtl="0" algn="l">
                        <a:spcBef>
                          <a:spcPts val="0"/>
                        </a:spcBef>
                        <a:spcAft>
                          <a:spcPts val="0"/>
                        </a:spcAft>
                        <a:buNone/>
                      </a:pPr>
                      <a:r>
                        <a:rPr lang="id"/>
                        <a:t>array[index]</a:t>
                      </a:r>
                      <a:endParaRPr/>
                    </a:p>
                  </a:txBody>
                  <a:tcPr marT="91425" marB="91425" marR="91425" marL="91425"/>
                </a:tc>
                <a:tc>
                  <a:txBody>
                    <a:bodyPr/>
                    <a:lstStyle/>
                    <a:p>
                      <a:pPr indent="0" lvl="0" marL="0" rtl="0" algn="l">
                        <a:spcBef>
                          <a:spcPts val="0"/>
                        </a:spcBef>
                        <a:spcAft>
                          <a:spcPts val="0"/>
                        </a:spcAft>
                        <a:buNone/>
                      </a:pPr>
                      <a:r>
                        <a:rPr lang="id"/>
                        <a:t>Mendapat data di posisi index</a:t>
                      </a:r>
                      <a:endParaRPr/>
                    </a:p>
                  </a:txBody>
                  <a:tcPr marT="91425" marB="91425" marR="91425" marL="91425"/>
                </a:tc>
              </a:tr>
              <a:tr h="381000">
                <a:tc>
                  <a:txBody>
                    <a:bodyPr/>
                    <a:lstStyle/>
                    <a:p>
                      <a:pPr indent="0" lvl="0" marL="0" rtl="0" algn="l">
                        <a:spcBef>
                          <a:spcPts val="0"/>
                        </a:spcBef>
                        <a:spcAft>
                          <a:spcPts val="0"/>
                        </a:spcAft>
                        <a:buNone/>
                      </a:pPr>
                      <a:r>
                        <a:rPr lang="id"/>
                        <a:t>array</a:t>
                      </a:r>
                      <a:r>
                        <a:rPr lang="id"/>
                        <a:t>[index] = value</a:t>
                      </a:r>
                      <a:endParaRPr/>
                    </a:p>
                  </a:txBody>
                  <a:tcPr marT="91425" marB="91425" marR="91425" marL="91425"/>
                </a:tc>
                <a:tc>
                  <a:txBody>
                    <a:bodyPr/>
                    <a:lstStyle/>
                    <a:p>
                      <a:pPr indent="0" lvl="0" marL="0" rtl="0" algn="l">
                        <a:spcBef>
                          <a:spcPts val="0"/>
                        </a:spcBef>
                        <a:spcAft>
                          <a:spcPts val="0"/>
                        </a:spcAft>
                        <a:buNone/>
                      </a:pPr>
                      <a:r>
                        <a:rPr lang="id"/>
                        <a:t>Mengubah data di posisi index</a:t>
                      </a:r>
                      <a:endParaRPr/>
                    </a:p>
                  </a:txBody>
                  <a:tcPr marT="91425" marB="91425" marR="91425" marL="91425"/>
                </a:tc>
              </a:tr>
              <a:tr h="381000">
                <a:tc>
                  <a:txBody>
                    <a:bodyPr/>
                    <a:lstStyle/>
                    <a:p>
                      <a:pPr indent="0" lvl="0" marL="0" rtl="0" algn="l">
                        <a:spcBef>
                          <a:spcPts val="0"/>
                        </a:spcBef>
                        <a:spcAft>
                          <a:spcPts val="0"/>
                        </a:spcAft>
                        <a:buNone/>
                      </a:pPr>
                      <a:r>
                        <a:rPr lang="id"/>
                        <a:t>delete array[index]</a:t>
                      </a:r>
                      <a:endParaRPr/>
                    </a:p>
                  </a:txBody>
                  <a:tcPr marT="91425" marB="91425" marR="91425" marL="91425"/>
                </a:tc>
                <a:tc>
                  <a:txBody>
                    <a:bodyPr/>
                    <a:lstStyle/>
                    <a:p>
                      <a:pPr indent="0" lvl="0" marL="0" rtl="0" algn="l">
                        <a:spcBef>
                          <a:spcPts val="0"/>
                        </a:spcBef>
                        <a:spcAft>
                          <a:spcPts val="0"/>
                        </a:spcAft>
                        <a:buNone/>
                      </a:pPr>
                      <a:r>
                        <a:rPr lang="id"/>
                        <a:t>Menghapus data di posisi index, namun index tidak bergeser</a:t>
                      </a:r>
                      <a:endParaRPr/>
                    </a:p>
                  </a:txBody>
                  <a:tcPr marT="91425" marB="91425" marR="91425" marL="91425"/>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di Array</a:t>
            </a:r>
            <a:endParaRPr/>
          </a:p>
        </p:txBody>
      </p:sp>
      <p:pic>
        <p:nvPicPr>
          <p:cNvPr id="734" name="Google Shape;734;p122"/>
          <p:cNvPicPr preferRelativeResize="0"/>
          <p:nvPr/>
        </p:nvPicPr>
        <p:blipFill>
          <a:blip r:embed="rId3">
            <a:alphaModFix/>
          </a:blip>
          <a:stretch>
            <a:fillRect/>
          </a:stretch>
        </p:blipFill>
        <p:spPr>
          <a:xfrm>
            <a:off x="152400" y="2006250"/>
            <a:ext cx="8289905" cy="298484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Perlu Diingat</a:t>
            </a:r>
            <a:endParaRPr/>
          </a:p>
        </p:txBody>
      </p:sp>
      <p:sp>
        <p:nvSpPr>
          <p:cNvPr id="740" name="Google Shape;740;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di dalam Array tidak ada batasannya harus data apa</a:t>
            </a:r>
            <a:endParaRPr/>
          </a:p>
          <a:p>
            <a:pPr indent="-311150" lvl="0" marL="457200" rtl="0" algn="l">
              <a:spcBef>
                <a:spcPts val="0"/>
              </a:spcBef>
              <a:spcAft>
                <a:spcPts val="0"/>
              </a:spcAft>
              <a:buSzPts val="1300"/>
              <a:buChar char="●"/>
            </a:pPr>
            <a:r>
              <a:rPr lang="id"/>
              <a:t>Jadi kita bisa memasukkan data apapun ke dalam Array</a:t>
            </a:r>
            <a:endParaRPr/>
          </a:p>
          <a:p>
            <a:pPr indent="-311150" lvl="0" marL="457200" rtl="0" algn="l">
              <a:spcBef>
                <a:spcPts val="0"/>
              </a:spcBef>
              <a:spcAft>
                <a:spcPts val="0"/>
              </a:spcAft>
              <a:buSzPts val="1300"/>
              <a:buChar char="●"/>
            </a:pPr>
            <a:r>
              <a:rPr lang="id"/>
              <a:t>Bahkan kita juga bisa memasukkan Array ke dalam Array jika kita mau</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